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5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6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7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8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9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10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11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12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13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14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15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theme/theme16.xml" ContentType="application/vnd.openxmlformats-officedocument.theme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17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18.xml" ContentType="application/vnd.openxmlformats-officedocument.theme+xml"/>
  <Override PartName="/ppt/slideLayouts/slideLayout634.xml" ContentType="application/vnd.openxmlformats-officedocument.presentationml.slideLayout+xml"/>
  <Override PartName="/ppt/theme/theme19.xml" ContentType="application/vnd.openxmlformats-officedocument.theme+xml"/>
  <Override PartName="/ppt/slideLayouts/slideLayout635.xml" ContentType="application/vnd.openxmlformats-officedocument.presentationml.slideLayout+xml"/>
  <Override PartName="/ppt/theme/theme20.xml" ContentType="application/vnd.openxmlformats-officedocument.theme+xml"/>
  <Override PartName="/ppt/slideLayouts/slideLayout63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7" r:id="rId4"/>
    <p:sldMasterId id="2147483741" r:id="rId5"/>
    <p:sldMasterId id="2147483779" r:id="rId6"/>
    <p:sldMasterId id="2147483817" r:id="rId7"/>
    <p:sldMasterId id="2147483855" r:id="rId8"/>
    <p:sldMasterId id="2147483893" r:id="rId9"/>
    <p:sldMasterId id="2147483931" r:id="rId10"/>
    <p:sldMasterId id="2147483969" r:id="rId11"/>
    <p:sldMasterId id="2147484007" r:id="rId12"/>
    <p:sldMasterId id="2147484045" r:id="rId13"/>
    <p:sldMasterId id="2147484083" r:id="rId14"/>
    <p:sldMasterId id="2147484121" r:id="rId15"/>
    <p:sldMasterId id="2147484159" r:id="rId16"/>
    <p:sldMasterId id="2147484197" r:id="rId17"/>
    <p:sldMasterId id="2147484235" r:id="rId18"/>
    <p:sldMasterId id="2147484273" r:id="rId19"/>
    <p:sldMasterId id="2147484311" r:id="rId20"/>
    <p:sldMasterId id="2147483650" r:id="rId21"/>
    <p:sldMasterId id="2147484351" r:id="rId22"/>
    <p:sldMasterId id="2147484353" r:id="rId23"/>
    <p:sldMasterId id="2147484355" r:id="rId24"/>
  </p:sldMasterIdLst>
  <p:notesMasterIdLst>
    <p:notesMasterId r:id="rId40"/>
  </p:notesMasterIdLst>
  <p:handoutMasterIdLst>
    <p:handoutMasterId r:id="rId41"/>
  </p:handoutMasterIdLst>
  <p:sldIdLst>
    <p:sldId id="256" r:id="rId25"/>
    <p:sldId id="257" r:id="rId26"/>
    <p:sldId id="313" r:id="rId27"/>
    <p:sldId id="292" r:id="rId28"/>
    <p:sldId id="294" r:id="rId29"/>
    <p:sldId id="309" r:id="rId30"/>
    <p:sldId id="308" r:id="rId31"/>
    <p:sldId id="298" r:id="rId32"/>
    <p:sldId id="293" r:id="rId33"/>
    <p:sldId id="303" r:id="rId34"/>
    <p:sldId id="304" r:id="rId35"/>
    <p:sldId id="302" r:id="rId36"/>
    <p:sldId id="289" r:id="rId37"/>
    <p:sldId id="285" r:id="rId38"/>
    <p:sldId id="295" r:id="rId39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5B0E83-91CB-CA62-A66F-1B3D733F0927}" name="Margreet van Zanten" initials="MvZ" userId="S::margreet.van.zanten@rivm.nl::3e8ec236-dd7c-43fb-9626-d3b2313efc8b" providerId="AD"/>
  <p188:author id="{F3D464A1-1C1C-7F3A-31F3-4F855FDED2D2}" name="Tim van der Zee" initials="TvdZ" userId="S::tim.van.der.zee@rivm.nl::98dc7b20-9fdc-4ebe-b7a8-9b63a2d025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46" autoAdjust="0"/>
    <p:restoredTop sz="83259" autoAdjust="0"/>
  </p:normalViewPr>
  <p:slideViewPr>
    <p:cSldViewPr snapToGrid="0">
      <p:cViewPr varScale="1">
        <p:scale>
          <a:sx n="80" d="100"/>
          <a:sy n="80" d="100"/>
        </p:scale>
        <p:origin x="48" y="53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105" d="100"/>
          <a:sy n="105" d="100"/>
        </p:scale>
        <p:origin x="3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Verdana" panose="020B0604030504040204" pitchFamily="34" charset="0"/>
              <a:buNone/>
            </a:pPr>
            <a:endParaRPr lang="nl-NL" sz="9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63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81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04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27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59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0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71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42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4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415"/>
              </a:lnSpc>
              <a:spcBef>
                <a:spcPts val="1800"/>
              </a:spcBef>
              <a:spcAft>
                <a:spcPts val="3600"/>
              </a:spcAft>
            </a:pPr>
            <a:r>
              <a:rPr lang="nl-NL" sz="1800" b="1" dirty="0">
                <a:solidFill>
                  <a:srgbClr val="121368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78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63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0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emf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emf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2.emf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emf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emf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emf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23BE38-388B-B84F-B596-4361C8FFE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2842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03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497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08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24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65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3791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87896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4447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7F5261-66A0-B74B-B535-A5716F383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F1CC61-8E43-9B4C-86D4-48E97E207E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2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5C4B2-92A2-0F42-B777-1598BF8A86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33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66A698-50F0-7B4D-8CDA-5820E149AD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6DF109-7F07-6B49-9D22-303DAC72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8BA2ED-02F3-5145-ADEA-1BC8A29A3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419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0B471DE-CA9C-A747-9203-D9EE45DF2A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BC7D7DCC-9B06-FC4E-9A86-29C4276AD7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01EE818-21B3-744F-ADCE-EE4B31C00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8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31C307-DF3E-9A46-A45B-3AC54819A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2C3CC95D-8CE0-EE47-8DBE-B67E4AAF31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57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244E9-D0BA-F24C-880C-02FB401C6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8503E2A-55CD-9C4A-8F7A-2109EB3784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97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0FF39E-D217-984E-B4C6-CA00F44C61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6E637F0-0581-E24A-AD6D-F20AA814AE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13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9FCB92D-8F61-6F44-A920-2CF0A95D3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5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0A06-8064-864C-BE87-EFBB53B5E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88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8C3205-E6C1-1146-AAA6-D154C19BE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917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94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1345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4362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7690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61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83C114-A916-9041-B8A2-949576437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97EA4-9D07-D946-A464-7510B797E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8344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47C57E-F69D-E544-94BB-56511B75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53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5359F4-87E3-4046-B9B1-6475076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6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096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77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7636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4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46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93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28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947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5548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27068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4645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58541EC-CB6A-D140-AB3B-F86F1486D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0CA578F-2A1D-CC47-BE6E-6CEF462869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88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84A89D4-EFB2-F34A-B659-1B75FADA6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8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1E4872-2949-4D4D-B1CB-A6217E67F0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C5B396-DA3F-764C-89A1-749E906D8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51737A9-A633-5C4F-ADB4-AD8BB38B12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942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1A6734E1-7900-CB49-9AEC-EBFDFB1BC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1AA4D617-CA40-7042-AF36-450D631EDD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AFFF14-1BBC-764A-86F9-6B55249DA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3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775CBB-7AA3-B145-95D9-0A41125A8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A894CF0F-9F35-014D-8D3B-989CF19C55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79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4FFB40B-5401-C140-B17F-C3EAB81B1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E36178C-624A-804D-9EC4-7DE03C821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0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90DFE0-6E0C-AD42-8457-1C085895E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244A14-99B6-434B-806E-F79D2423D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6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66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B54F5-13FA-3C4E-974A-5D92042B0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6A61725-3423-2349-9518-C40DFD8E3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7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2D9BCA-7D8F-4A49-B350-A3907C145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106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38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947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5144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2998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62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08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A360A2-6A81-F745-B0BA-D17CF7C41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312E52-5F25-F145-941D-847F75FF4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29283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773512-55C7-2B46-9113-E2A18B131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45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A0BF630-8A40-CF48-A9A0-E1AFC8D23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00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7284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30691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25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5445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4810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3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824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70513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01358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605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AE31AA-4F3D-DF42-AA61-0E507CB82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B233A0-EA33-A34A-AA60-CC158917FC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89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2E9093-0E60-BA4D-901C-9AACA7755E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73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DA08BF-661A-374E-B397-E088CEE56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3D7069-4B4C-A54F-BDA0-7D71307D3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ADF0-C96A-464C-99DF-DD3F8394F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7039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35629C47-969E-4B47-AD76-F769B346E2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37F6DB-C60D-4F4D-AF92-FD05AC8B7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C135EBA1-8293-C148-8A1B-ED3FB7F70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9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A86B78C-ECEA-3F48-A8AA-7F7F92A435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04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2D7DB2-7D28-084D-8169-A191429CA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00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28E5E4BB-799C-544E-8D22-5A18C854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0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3E02048-3131-A141-AAB5-C0A1028E0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99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5B8ABC-31F6-834B-B107-1D466EBC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7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578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34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2061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5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5839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98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053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C63CDA6-6003-E144-BBE6-D9523D740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DC185B0-E99C-E24F-832B-12C799F4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5216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8088DE-7CF5-DD4B-B3E1-1A15C595C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1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16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4AB5FC-A6AE-4D42-BB0C-D8BEAB5A4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006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414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72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3562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52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8548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69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49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5727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43405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344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9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01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AABA25-0520-DF4B-A7C9-BCCCF08EE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57428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2556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ABBA4A9-5643-B947-B789-03FA7B6209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E80764-856C-B24C-8A17-96C29DCCC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940EFF3-CB66-3348-8ACB-E325E94A1D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3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1701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CF7B166-3BDB-DD4D-9E66-B9979D508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DF08679B-83E4-D746-88E7-3F53E547A5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FB586F2-C739-9D4B-9FB0-7B91E89468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9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C501AF-83A8-8F47-AC3C-EAC365FC5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55A507AF-B45B-684D-95AE-466A5BBBCE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28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57CD67-3869-1842-9B74-3FCEB9C29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FC48D2-7733-E245-8151-7B78C5E4B2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91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E0CEB2B-043B-564A-8D16-9DB7108C1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D37B79-9C3A-3C45-B106-570F64E3A3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2" y="-13176"/>
            <a:ext cx="3660394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1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C1E4406-74FA-C541-9C68-BDAFC385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7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3A04D0-90F8-D146-8E89-D9429A35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97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696FA51-D288-AA48-AB9E-CCDA008D3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339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42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6191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6826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25122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37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67D7E3-A1FF-6E4A-A7EC-E24F60DE2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02FBE6-B8D0-D848-8EC3-24425BAD1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13710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FA35A7-F944-564E-9436-F75025757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342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A678F6F-A7BF-E344-8961-E35D98A9B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55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40867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1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85288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11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5984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43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722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7990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2216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2523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42055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D0E7EF-0276-1F47-BD29-7436C091D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632AC58-E4C4-F844-92DA-F6A957007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04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A5C304B-DDD6-3246-9DB4-CDB2822673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7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19C014-7333-3B46-9AED-B8796473BF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C470DB-0476-694C-8B7A-2721EE7905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3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11521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1C9F1C5-E6CB-674B-B923-FC93CC7A82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978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ysClr val="windowText" lastClr="0000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0677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18B73BD-0266-274A-BD71-AF05F432E4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81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DDB892-18B4-AE46-8394-66B2E248D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650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8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019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978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57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0811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8736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75497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77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00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5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348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7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19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11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3136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623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26270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1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4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36145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31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16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7519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805893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6481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66926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4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089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47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835392-A761-214F-99EE-556C415BF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F60A8B-A0C1-2B4B-8483-6DF3E5614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44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A8D1DE4-A09D-ED49-8B1B-03D708897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8E8D9-E056-4649-A9B3-BE302117B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0F3BA90-F16A-664E-B5B7-D10815392D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A154FB3-6986-6A41-B61D-24A3F8717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29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32197C-DE83-454F-89D4-0F49963CE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111098EA-700A-7C47-B485-AA4C505D97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97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F6940-C706-3B44-990B-2DB25A90F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4ACFB1-B170-BC40-A07C-0A6DA5BD0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642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EA51E0-C276-7444-828F-CE4067DE3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A896A78-611E-F744-9131-095C1C45E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042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187EEEF-7429-FB49-B542-1624E0864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2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9CB5F-4869-E04F-AB4E-4EAA8634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438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568C4E-8CFE-004D-A62A-096E46A1E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33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66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3880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86708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8646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65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85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2CD150-65C0-424A-A624-6595B850D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271B5E-675E-A040-B6D7-F179ED837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7671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638C5-A36D-8E41-B66C-98CFF1DE4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83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1C96CC-923A-5341-8242-9505BA3BD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3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46576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8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77891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07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27668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458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31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85367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555612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159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25483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FB4AF3-AF59-F148-8CCF-B9596B80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7A64E4-E903-5A48-83A1-7C29AEEBB9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053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9895E6-7BD5-F94B-9B0D-58B5904D11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271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279B13-E9ED-8441-A9B7-213045938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536A7C-7293-7B4F-9A08-B52F28B00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B69336-BDF7-844F-BD47-440782B56A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69728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38D7B86-9827-5547-9BEE-2215A2D0C6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A5C6823-8955-2649-8A7B-F479054B86A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BBB624-5B21-B143-885B-D8B6DD5934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875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40302EF-B2B6-DA4E-B976-A001A24AD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831C5536-20D5-AD41-9B90-902BFEAD1F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15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8C1CA5-17FC-4D4B-AACB-CA708DE30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37B6D06-77FB-774F-A317-F7A1EEBA16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1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21F4804-2FCD-3A4C-932B-6EF2797AA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1AD3A35-6C61-5B4F-95EF-DBC1F1DAB7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973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71F31B8-D7BF-964A-9976-98530F860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0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726CDE-A2C6-814E-BF73-F95847F0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91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E8A857-1024-0042-8254-C3EBB1CC3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324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6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3318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2049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58349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91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49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7D35B0-A00D-BC4C-B3AF-D9CEF697B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6D8277-B720-174D-B5B3-C63F2B5A7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70707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BEE2FA-08FD-6844-A5BB-1041E77A4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41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466F7-66FF-7440-943F-4BA1E995B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967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33474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40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870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940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87833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28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38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1836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6550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11689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48574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BACB65-F63F-454C-9757-F8266C1F3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7B54F1D-5963-3C4B-A1C0-DBDFA458D5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ADB06B-1F91-2743-9280-06BA151DB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282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005DB3-A803-EA45-9B51-D276E955D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F35859-9169-194F-A39C-F0A87138D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90D4D5-14A8-CE46-BF62-F1458C5CD8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75757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D124ED0-166D-1948-A0B7-064FAAFF2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905C362D-10F4-1D40-B1A6-29F8522602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DB9E39E-9F1C-D349-952C-CD5895CC63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847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278463-DE00-7841-AAB0-EFF5DCAC4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2BFDCDE-887C-6C4B-B1CD-BECE659D93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26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19B0E3-ACD8-464C-AEC7-6FBF3C363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969B98E-52C9-0646-9B03-DC917A843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040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806D52-5167-C444-AE32-26F2FEE722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081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4CDE732-C1F2-B646-A372-AADCB2D8C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7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8F1ABC-435C-9E4F-9A15-9F7CFE04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68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24000"/>
            <a:ext cx="11198400" cy="4123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05964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FFD22B-E36D-8142-810D-42F92B134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653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70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61690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30454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8189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96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57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3AA971-6A5E-294A-83E1-6EAAA7861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C8BBA9-CE48-E24F-9589-BC1AFF8CB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249ACB-0A73-DA4B-9FF8-90F35C6D5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1C3B59-32FD-5B4D-8D2E-F40AA8A224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0487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840F26-A558-C042-9F98-5B5E70C2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75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EFE5B3-D329-4A42-87D7-F6B209C6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84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43001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46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4384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0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7881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592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257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324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6357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268349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88577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64200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91A3CB-B8FE-1349-B199-D551881F7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64EEB2-1542-BC48-986B-166AE2A564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013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7711FD-C196-6945-ADDB-07729B939C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580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C0B04D1-1B78-1544-8CB1-5654C4D382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034E99-FAD8-C340-9358-AD9D8EBB7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B2B988-8A5D-7C43-AF19-C038FAEA25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1CB0A6-79C2-F742-81CF-E0C9D205F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0" name="Tijdelijke aanduiding voor afbeelding 22">
            <a:extLst>
              <a:ext uri="{FF2B5EF4-FFF2-40B4-BE49-F238E27FC236}">
                <a16:creationId xmlns:a16="http://schemas.microsoft.com/office/drawing/2014/main" id="{C44F0A5B-D9BF-924B-A9EF-7E385A31E7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838C61-D4A4-194F-9A58-09306065DC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851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08844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FC4AB4-9496-574A-9711-743D695C1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B23645D-3229-6D4F-8640-AEEAA0325F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2D9E35C-2962-C54E-8A89-E0C96B013E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460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454366-A851-494A-A114-376C566A2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BF165A-719B-B949-B2AD-6DA42EFC8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bg1"/>
              </a:buClr>
              <a:defRPr lang="nl-NL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8105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25E1CA0-B98C-8743-BFBE-C85CCFD18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EE6E0D3-E6DA-644E-9D77-416E4B811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964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1378A5-175B-C74A-ABFD-03A6F6D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AD3746-2F56-E844-A7FE-3512BDFE9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6674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ACF8A4C-C922-B84F-8412-E0646BF0D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8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6A5D62-6207-8B4E-9FDB-37D989524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99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528028-6B73-3D42-A511-253946375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914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72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0DA1628-6669-A643-8175-B2DA64C84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71C25732-F9D5-9045-B1D3-D5B9E271B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66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75260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98837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38225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3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4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07C651C-7A16-C24E-9EA3-A47DC4119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25D8D4-507A-5D40-A528-644E7F411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56768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94126D-4AC9-044B-85CA-4655AA1E9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8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8A06D6-4ED4-CC44-B57B-245AE1074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AA9FCB-870B-9745-A8A6-4036B2F03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351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399D8-ABC9-2540-8BF5-C1A1E562A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521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37658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8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78804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6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58042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07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12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6263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5726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608AB2-2364-F045-AC96-C84663C6D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36FA10-4B0D-CC45-8A82-F70A56B36A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283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2198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03652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7F7517-0356-1F4A-9593-FD48630F7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AD314F-14E9-B34D-B4CF-CD55C7BF3B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895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F59A6A-49E2-B146-AF7C-049A28575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728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E41A1A3-2F34-3E44-BBF7-35FAF34E6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8F1B8EF-B9CC-234E-A911-AF80753B556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F9E482C7-7D5B-A443-B41A-21C542E2530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80A4409A-10BE-6F4E-B38D-006C3023D3E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DE5A75A7-0D76-6C4B-8FBA-32A23AB9F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Tijdelijke aanduiding voor tekst 13">
            <a:extLst>
              <a:ext uri="{FF2B5EF4-FFF2-40B4-BE49-F238E27FC236}">
                <a16:creationId xmlns:a16="http://schemas.microsoft.com/office/drawing/2014/main" id="{059E2988-83A3-964B-90F3-CA1FB6B37D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13">
            <a:extLst>
              <a:ext uri="{FF2B5EF4-FFF2-40B4-BE49-F238E27FC236}">
                <a16:creationId xmlns:a16="http://schemas.microsoft.com/office/drawing/2014/main" id="{84BFB83C-77BC-0543-BAD9-F0249A9284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369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CE8B0-DD73-2947-9328-9115D83F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827490-0031-0E4F-86E5-3FF0220FF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41022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1A2EAE1-C416-204B-A199-FF4C7781A7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394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9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8830F06-074A-7541-89BC-92474D168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3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FAAC01-C364-774F-88FE-17259E5DC0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259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6C6173-FAD5-5847-B684-1B496ED01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733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28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7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357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16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5313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91964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75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F86EAE-8C71-2D43-AC16-5AE2A4527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665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64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245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2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25038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0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96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315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94694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4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46B0DC-0026-2943-8BBB-2A0E094E3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09005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41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89239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58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6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1602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97077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23382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69689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612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241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59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8B3C94-9196-1146-852A-A5E37DC5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61EBB61-3141-5A4D-B6C2-DA70334B6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2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35017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497AA2-3A4F-6141-81F2-5C4A18980F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DBD715D-EA47-A345-A597-76F254AD9D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C3502BC-1CD4-FE44-9C3F-29C83C9959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055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92AC7B-7C05-F74D-8F5F-CF30DBA75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70" cy="168120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5B579D1-6EF5-AD40-B1C0-BEECF2622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21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4A7278-1F18-AD42-80DE-A9A321632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5238FD-4C8E-0E48-8EE6-9B03847B3A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341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F317D2-9313-F641-BE7A-40A1A7ADF9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0F067E-C9AD-0242-83D6-1AAF02DB52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223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16F6B7-620A-AE48-B4A4-7795474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82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0B8EE29-FC86-7B4F-A1DC-25C4058A1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585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D90830-4EF1-7D46-83D0-ACC413A9F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870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72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18842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06143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28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05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083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78526D-DFC9-DE41-9104-473DA714E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9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01ABBA-4376-CE44-A51E-00DFACFA8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125330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F1060D-B757-D940-A088-128DC25E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2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1774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CCFF30-6A2B-8340-BFB3-23EFBCEB8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74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CA3BAE-EB1B-D744-9637-89524A989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700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1214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98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883841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91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296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04941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86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79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2308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690891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82674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52564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992AB0-EDA2-6E42-ADEA-6249D84BF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B9523A1-593C-104C-8BA3-BB79C56F0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895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0A48EAC-0BB6-B84C-8D80-E0CF07D8DF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262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082845-E2CE-B542-9199-7F353C7D8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3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9315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98AD6E-795F-3C41-A601-70EF331F67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928758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3886928-8BE6-4442-8D6B-CF481A6628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894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608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C71564-EF07-AA49-BBEB-AB800F8CA2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279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0AC13E-1529-F445-A302-F5C8E6048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659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8074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328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9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96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05865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949593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39247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41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08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0523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90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9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12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16055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05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6360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387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60559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35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95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26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2501335-E836-E34A-8D45-1DB78FD03D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461905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063606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675738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053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3911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2D5E0F-9972-6445-8794-088F814D9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3ECA92-F249-0C4E-AEC9-1A360E9A1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375042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3146651-D8B6-494E-80C0-A80D432C2D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F55FD5D-8C3D-4144-9202-F4F2319DF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C4B0442-6EF6-BB40-8E4E-2853174C88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02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F4682D3-6EE9-9948-AE97-AD6621BA3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551168-6021-C044-B2DE-60CB9D06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F2D8D1E5-2231-A94F-9BE5-A199DC7577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13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713C05-60FE-1544-804E-DC45D8735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47F4BCE-9AB3-774F-A7E7-AF94BB332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509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CF64DF-3902-CF4A-9176-80ABDA8DD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5E31FFB-48B8-8C4F-AFF2-7B2B15594D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6650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D7773A4-FFC1-FB46-8CEE-18FCE9837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3EED7A-B188-3C48-BDF0-9416B7012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328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D872D4-1F37-A54F-93DB-917ECEABE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9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75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11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714835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231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33473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92017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52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55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5328FB-7CDC-B242-9390-805358BC2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23B140-D237-0D47-89C8-4E59FF95C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54645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2E16F4-8910-C843-A6DB-9E1A3326C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35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F4F5E8-C7FF-1547-8E3A-1FDA9CAC2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38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76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678EDA-E69F-BE4F-BF00-FCC49AC6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962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13970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912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708187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4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27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02641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4629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81412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784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211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578156-BBAE-754A-AB75-2D07F4401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CBB512-407F-6A4F-B1C8-70ECBEEF70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3020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B9AA919-A960-6840-B9E4-AD3BF00A30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61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7A6BF3-5D79-7041-86FB-B1AC91C1B8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49585A-CB29-BD4F-A806-E379E811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8FCB920-43C3-A846-A9C1-BC43D1F208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29583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FF348C-E1C6-1441-9DE3-8BA6FD821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372FB4C5-49A3-C441-885C-A0353566A3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451BA9B-E425-8240-852A-70A0CFDAA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16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36540F-7B0B-494C-8C13-C65C533FD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1573D753-D6E6-6544-811E-1B8802789B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5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4D05251-5B18-6E4A-BDCE-5247B1806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4CC6A0-9B13-FB46-A639-FD0B9AFC0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645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9EB170-62F6-E04C-8CC3-ADC9EFA8FF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E88205-5E25-114A-B163-F31AEEC49F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C85681-AB2A-C448-B63F-6E7DA8D874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3" y="-13176"/>
            <a:ext cx="3660392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F5BFF9-A894-A345-87AE-F1BF2424F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2917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E05F47-579C-354C-81BF-C4519CAF9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24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AC970B5-4562-7249-B916-9C8C70DE0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380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21271C-6444-6849-9656-C55971E0E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202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30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96094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0118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00822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9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90238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810EF6-C3B3-C141-B597-F3F41985B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2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B37DC5-42B0-AF48-B8FA-40B91D299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4520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65CF4A-778A-DE4E-A665-F01E5A81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7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854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66FF7B-BC4B-0A4E-A543-AAAA2FB64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0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560483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13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044197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3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878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6778862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79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504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704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4429329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0522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4031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79CFB6-0714-0745-AD75-A638125C3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F2EF757-D83B-8243-8DB9-076E382D80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2506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7A14CB-267E-D447-B221-CC2679125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860461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E084EAE-4A67-E145-BFFF-CC46386C7A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677" y="1844675"/>
            <a:ext cx="5353538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844675"/>
            <a:ext cx="5355493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FAC1-1553-483B-B47D-F1E2EFC253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278695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1F80-5286-453E-891E-4020A8A099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901843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3" name="sSlide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F2CB8-4F3E-4ECD-82C3-6197E01DB43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067836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Emissieregistratie bezoek aan LNV en EZK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1F80-5286-453E-891E-4020A8A099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90184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Footer">
            <a:extLst>
              <a:ext uri="{FF2B5EF4-FFF2-40B4-BE49-F238E27FC236}">
                <a16:creationId xmlns:a16="http://schemas.microsoft.com/office/drawing/2014/main" id="{3CD262F9-E40F-4B06-9F93-7776684442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Emissieregistratie bezoek aan LNV en EZK</a:t>
            </a:r>
            <a:endParaRPr lang="en-GB" altLang="nl-NL"/>
          </a:p>
        </p:txBody>
      </p:sp>
      <p:sp>
        <p:nvSpPr>
          <p:cNvPr id="5" name="sSlideNumber">
            <a:extLst>
              <a:ext uri="{FF2B5EF4-FFF2-40B4-BE49-F238E27FC236}">
                <a16:creationId xmlns:a16="http://schemas.microsoft.com/office/drawing/2014/main" id="{D43AFA9F-5621-471D-A01C-2E920375EF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77BF-4FF2-4C6F-912A-FB37ADE42812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9513002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Footer">
            <a:extLst>
              <a:ext uri="{FF2B5EF4-FFF2-40B4-BE49-F238E27FC236}">
                <a16:creationId xmlns:a16="http://schemas.microsoft.com/office/drawing/2014/main" id="{E03A6B86-735E-4EB3-BEAF-3822F0CE62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Emissieregistratie bezoek aan LNV en EZK</a:t>
            </a:r>
            <a:endParaRPr lang="en-GB" altLang="nl-NL"/>
          </a:p>
        </p:txBody>
      </p:sp>
      <p:sp>
        <p:nvSpPr>
          <p:cNvPr id="3" name="sSlideNumber">
            <a:extLst>
              <a:ext uri="{FF2B5EF4-FFF2-40B4-BE49-F238E27FC236}">
                <a16:creationId xmlns:a16="http://schemas.microsoft.com/office/drawing/2014/main" id="{D2BD5232-ACF2-4903-A0AD-D4DC3A909C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A343-739A-497B-98DB-673870E9E0A0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939214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95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464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04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62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92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94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010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658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85910D0-9B64-1F42-B79A-610336A5E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5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D8CCB53-E2DA-3747-83E3-31B5E6378D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3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6D10CEA-EA95-054F-AA98-60077EF28E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1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6E0E353-A70A-8947-9924-9882AC64BC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7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4CE324-615D-4A4B-84C1-7CEB163A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A891DA-D886-7249-B1FD-10785F467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463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AB115C70-1781-E24A-B364-14FCDFE7D5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8333CF-E58D-9242-9004-2AE2687A9F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824280D-8EF7-7A48-B34F-7F46AE952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77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036DE1C2-6EBE-4B4C-AF0D-C793020231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ED20B3-5354-C244-AF2E-58AF0DD08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A50044-F8C8-AD44-8BF7-118932448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19BCF7E-ECEC-AF4C-A349-45C2342A7D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454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31F83B-365D-FC4C-AA46-6EBACFDA1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2649E2-54AF-1945-983A-3DDFEDBB7D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4" y="-13176"/>
            <a:ext cx="3660389" cy="15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9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388931A-2764-0C48-AFF5-9EE4BBAFF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2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A02E1F-DFA6-3642-AC1F-B41F23A29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0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9BD166-8772-9849-AB6C-2A74D8429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044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31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315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7662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6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52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70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02E166-7938-6E40-9E5E-81512F6B6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E65AF5-D5FA-354C-ADD0-AD312A32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2665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13CE90-9C36-7448-8374-2BE8C7463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6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7CF9D88-49FE-8C4E-8109-9C513CB24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6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5934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384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7.xml"/><Relationship Id="rId18" Type="http://schemas.openxmlformats.org/officeDocument/2006/relationships/slideLayout" Target="../slideLayouts/slideLayout352.xml"/><Relationship Id="rId26" Type="http://schemas.openxmlformats.org/officeDocument/2006/relationships/slideLayout" Target="../slideLayouts/slideLayout36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55.xml"/><Relationship Id="rId34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17" Type="http://schemas.openxmlformats.org/officeDocument/2006/relationships/slideLayout" Target="../slideLayouts/slideLayout351.xml"/><Relationship Id="rId25" Type="http://schemas.openxmlformats.org/officeDocument/2006/relationships/slideLayout" Target="../slideLayouts/slideLayout359.xml"/><Relationship Id="rId33" Type="http://schemas.openxmlformats.org/officeDocument/2006/relationships/slideLayout" Target="../slideLayouts/slideLayout367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336.xml"/><Relationship Id="rId16" Type="http://schemas.openxmlformats.org/officeDocument/2006/relationships/slideLayout" Target="../slideLayouts/slideLayout350.xml"/><Relationship Id="rId20" Type="http://schemas.openxmlformats.org/officeDocument/2006/relationships/slideLayout" Target="../slideLayouts/slideLayout354.xml"/><Relationship Id="rId29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24" Type="http://schemas.openxmlformats.org/officeDocument/2006/relationships/slideLayout" Target="../slideLayouts/slideLayout358.xml"/><Relationship Id="rId32" Type="http://schemas.openxmlformats.org/officeDocument/2006/relationships/slideLayout" Target="../slideLayouts/slideLayout366.xml"/><Relationship Id="rId37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39.xml"/><Relationship Id="rId15" Type="http://schemas.openxmlformats.org/officeDocument/2006/relationships/slideLayout" Target="../slideLayouts/slideLayout349.xml"/><Relationship Id="rId23" Type="http://schemas.openxmlformats.org/officeDocument/2006/relationships/slideLayout" Target="../slideLayouts/slideLayout357.xml"/><Relationship Id="rId28" Type="http://schemas.openxmlformats.org/officeDocument/2006/relationships/slideLayout" Target="../slideLayouts/slideLayout362.xml"/><Relationship Id="rId36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44.xml"/><Relationship Id="rId19" Type="http://schemas.openxmlformats.org/officeDocument/2006/relationships/slideLayout" Target="../slideLayouts/slideLayout353.xml"/><Relationship Id="rId31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slideLayout" Target="../slideLayouts/slideLayout348.xml"/><Relationship Id="rId22" Type="http://schemas.openxmlformats.org/officeDocument/2006/relationships/slideLayout" Target="../slideLayouts/slideLayout356.xml"/><Relationship Id="rId27" Type="http://schemas.openxmlformats.org/officeDocument/2006/relationships/slideLayout" Target="../slideLayouts/slideLayout361.xml"/><Relationship Id="rId30" Type="http://schemas.openxmlformats.org/officeDocument/2006/relationships/slideLayout" Target="../slideLayouts/slideLayout364.xml"/><Relationship Id="rId35" Type="http://schemas.openxmlformats.org/officeDocument/2006/relationships/slideLayout" Target="../slideLayouts/slideLayout369.xml"/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4.xml"/><Relationship Id="rId18" Type="http://schemas.openxmlformats.org/officeDocument/2006/relationships/slideLayout" Target="../slideLayouts/slideLayout389.xml"/><Relationship Id="rId26" Type="http://schemas.openxmlformats.org/officeDocument/2006/relationships/slideLayout" Target="../slideLayouts/slideLayout39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92.xml"/><Relationship Id="rId34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17" Type="http://schemas.openxmlformats.org/officeDocument/2006/relationships/slideLayout" Target="../slideLayouts/slideLayout388.xml"/><Relationship Id="rId25" Type="http://schemas.openxmlformats.org/officeDocument/2006/relationships/slideLayout" Target="../slideLayouts/slideLayout396.xml"/><Relationship Id="rId33" Type="http://schemas.openxmlformats.org/officeDocument/2006/relationships/slideLayout" Target="../slideLayouts/slideLayout404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373.xml"/><Relationship Id="rId16" Type="http://schemas.openxmlformats.org/officeDocument/2006/relationships/slideLayout" Target="../slideLayouts/slideLayout387.xml"/><Relationship Id="rId20" Type="http://schemas.openxmlformats.org/officeDocument/2006/relationships/slideLayout" Target="../slideLayouts/slideLayout391.xml"/><Relationship Id="rId29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24" Type="http://schemas.openxmlformats.org/officeDocument/2006/relationships/slideLayout" Target="../slideLayouts/slideLayout395.xml"/><Relationship Id="rId32" Type="http://schemas.openxmlformats.org/officeDocument/2006/relationships/slideLayout" Target="../slideLayouts/slideLayout403.xml"/><Relationship Id="rId37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376.xml"/><Relationship Id="rId15" Type="http://schemas.openxmlformats.org/officeDocument/2006/relationships/slideLayout" Target="../slideLayouts/slideLayout386.xml"/><Relationship Id="rId23" Type="http://schemas.openxmlformats.org/officeDocument/2006/relationships/slideLayout" Target="../slideLayouts/slideLayout394.xml"/><Relationship Id="rId28" Type="http://schemas.openxmlformats.org/officeDocument/2006/relationships/slideLayout" Target="../slideLayouts/slideLayout399.xml"/><Relationship Id="rId36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381.xml"/><Relationship Id="rId19" Type="http://schemas.openxmlformats.org/officeDocument/2006/relationships/slideLayout" Target="../slideLayouts/slideLayout390.xml"/><Relationship Id="rId31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Relationship Id="rId14" Type="http://schemas.openxmlformats.org/officeDocument/2006/relationships/slideLayout" Target="../slideLayouts/slideLayout385.xml"/><Relationship Id="rId22" Type="http://schemas.openxmlformats.org/officeDocument/2006/relationships/slideLayout" Target="../slideLayouts/slideLayout393.xml"/><Relationship Id="rId27" Type="http://schemas.openxmlformats.org/officeDocument/2006/relationships/slideLayout" Target="../slideLayouts/slideLayout398.xml"/><Relationship Id="rId30" Type="http://schemas.openxmlformats.org/officeDocument/2006/relationships/slideLayout" Target="../slideLayouts/slideLayout401.xml"/><Relationship Id="rId35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74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1.xml"/><Relationship Id="rId18" Type="http://schemas.openxmlformats.org/officeDocument/2006/relationships/slideLayout" Target="../slideLayouts/slideLayout426.xml"/><Relationship Id="rId26" Type="http://schemas.openxmlformats.org/officeDocument/2006/relationships/slideLayout" Target="../slideLayouts/slideLayout434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29.xml"/><Relationship Id="rId34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17" Type="http://schemas.openxmlformats.org/officeDocument/2006/relationships/slideLayout" Target="../slideLayouts/slideLayout425.xml"/><Relationship Id="rId25" Type="http://schemas.openxmlformats.org/officeDocument/2006/relationships/slideLayout" Target="../slideLayouts/slideLayout433.xml"/><Relationship Id="rId33" Type="http://schemas.openxmlformats.org/officeDocument/2006/relationships/slideLayout" Target="../slideLayouts/slideLayout441.xml"/><Relationship Id="rId38" Type="http://schemas.openxmlformats.org/officeDocument/2006/relationships/theme" Target="../theme/theme12.xml"/><Relationship Id="rId2" Type="http://schemas.openxmlformats.org/officeDocument/2006/relationships/slideLayout" Target="../slideLayouts/slideLayout410.xml"/><Relationship Id="rId16" Type="http://schemas.openxmlformats.org/officeDocument/2006/relationships/slideLayout" Target="../slideLayouts/slideLayout424.xml"/><Relationship Id="rId20" Type="http://schemas.openxmlformats.org/officeDocument/2006/relationships/slideLayout" Target="../slideLayouts/slideLayout428.xml"/><Relationship Id="rId29" Type="http://schemas.openxmlformats.org/officeDocument/2006/relationships/slideLayout" Target="../slideLayouts/slideLayout437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24" Type="http://schemas.openxmlformats.org/officeDocument/2006/relationships/slideLayout" Target="../slideLayouts/slideLayout432.xml"/><Relationship Id="rId32" Type="http://schemas.openxmlformats.org/officeDocument/2006/relationships/slideLayout" Target="../slideLayouts/slideLayout440.xml"/><Relationship Id="rId37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13.xml"/><Relationship Id="rId15" Type="http://schemas.openxmlformats.org/officeDocument/2006/relationships/slideLayout" Target="../slideLayouts/slideLayout423.xml"/><Relationship Id="rId23" Type="http://schemas.openxmlformats.org/officeDocument/2006/relationships/slideLayout" Target="../slideLayouts/slideLayout431.xml"/><Relationship Id="rId28" Type="http://schemas.openxmlformats.org/officeDocument/2006/relationships/slideLayout" Target="../slideLayouts/slideLayout436.xml"/><Relationship Id="rId36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18.xml"/><Relationship Id="rId19" Type="http://schemas.openxmlformats.org/officeDocument/2006/relationships/slideLayout" Target="../slideLayouts/slideLayout427.xml"/><Relationship Id="rId31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slideLayout" Target="../slideLayouts/slideLayout422.xml"/><Relationship Id="rId22" Type="http://schemas.openxmlformats.org/officeDocument/2006/relationships/slideLayout" Target="../slideLayouts/slideLayout430.xml"/><Relationship Id="rId27" Type="http://schemas.openxmlformats.org/officeDocument/2006/relationships/slideLayout" Target="../slideLayouts/slideLayout435.xml"/><Relationship Id="rId30" Type="http://schemas.openxmlformats.org/officeDocument/2006/relationships/slideLayout" Target="../slideLayouts/slideLayout438.xml"/><Relationship Id="rId35" Type="http://schemas.openxmlformats.org/officeDocument/2006/relationships/slideLayout" Target="../slideLayouts/slideLayout443.xml"/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63.xml"/><Relationship Id="rId26" Type="http://schemas.openxmlformats.org/officeDocument/2006/relationships/slideLayout" Target="../slideLayouts/slideLayout471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466.xml"/><Relationship Id="rId34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62.xml"/><Relationship Id="rId25" Type="http://schemas.openxmlformats.org/officeDocument/2006/relationships/slideLayout" Target="../slideLayouts/slideLayout470.xml"/><Relationship Id="rId33" Type="http://schemas.openxmlformats.org/officeDocument/2006/relationships/slideLayout" Target="../slideLayouts/slideLayout478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447.xml"/><Relationship Id="rId16" Type="http://schemas.openxmlformats.org/officeDocument/2006/relationships/slideLayout" Target="../slideLayouts/slideLayout461.xml"/><Relationship Id="rId20" Type="http://schemas.openxmlformats.org/officeDocument/2006/relationships/slideLayout" Target="../slideLayouts/slideLayout465.xml"/><Relationship Id="rId29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24" Type="http://schemas.openxmlformats.org/officeDocument/2006/relationships/slideLayout" Target="../slideLayouts/slideLayout469.xml"/><Relationship Id="rId32" Type="http://schemas.openxmlformats.org/officeDocument/2006/relationships/slideLayout" Target="../slideLayouts/slideLayout477.xml"/><Relationship Id="rId37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50.xml"/><Relationship Id="rId15" Type="http://schemas.openxmlformats.org/officeDocument/2006/relationships/slideLayout" Target="../slideLayouts/slideLayout460.xml"/><Relationship Id="rId23" Type="http://schemas.openxmlformats.org/officeDocument/2006/relationships/slideLayout" Target="../slideLayouts/slideLayout468.xml"/><Relationship Id="rId28" Type="http://schemas.openxmlformats.org/officeDocument/2006/relationships/slideLayout" Target="../slideLayouts/slideLayout473.xml"/><Relationship Id="rId36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55.xml"/><Relationship Id="rId19" Type="http://schemas.openxmlformats.org/officeDocument/2006/relationships/slideLayout" Target="../slideLayouts/slideLayout464.xml"/><Relationship Id="rId31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Relationship Id="rId22" Type="http://schemas.openxmlformats.org/officeDocument/2006/relationships/slideLayout" Target="../slideLayouts/slideLayout467.xml"/><Relationship Id="rId27" Type="http://schemas.openxmlformats.org/officeDocument/2006/relationships/slideLayout" Target="../slideLayouts/slideLayout472.xml"/><Relationship Id="rId30" Type="http://schemas.openxmlformats.org/officeDocument/2006/relationships/slideLayout" Target="../slideLayouts/slideLayout475.xml"/><Relationship Id="rId35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48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500.xml"/><Relationship Id="rId26" Type="http://schemas.openxmlformats.org/officeDocument/2006/relationships/slideLayout" Target="../slideLayouts/slideLayout508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03.xml"/><Relationship Id="rId34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9.xml"/><Relationship Id="rId25" Type="http://schemas.openxmlformats.org/officeDocument/2006/relationships/slideLayout" Target="../slideLayouts/slideLayout507.xml"/><Relationship Id="rId33" Type="http://schemas.openxmlformats.org/officeDocument/2006/relationships/slideLayout" Target="../slideLayouts/slideLayout515.xml"/><Relationship Id="rId38" Type="http://schemas.openxmlformats.org/officeDocument/2006/relationships/theme" Target="../theme/theme14.xml"/><Relationship Id="rId2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98.xml"/><Relationship Id="rId20" Type="http://schemas.openxmlformats.org/officeDocument/2006/relationships/slideLayout" Target="../slideLayouts/slideLayout502.xml"/><Relationship Id="rId29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24" Type="http://schemas.openxmlformats.org/officeDocument/2006/relationships/slideLayout" Target="../slideLayouts/slideLayout506.xml"/><Relationship Id="rId32" Type="http://schemas.openxmlformats.org/officeDocument/2006/relationships/slideLayout" Target="../slideLayouts/slideLayout514.xml"/><Relationship Id="rId37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487.xml"/><Relationship Id="rId15" Type="http://schemas.openxmlformats.org/officeDocument/2006/relationships/slideLayout" Target="../slideLayouts/slideLayout497.xml"/><Relationship Id="rId23" Type="http://schemas.openxmlformats.org/officeDocument/2006/relationships/slideLayout" Target="../slideLayouts/slideLayout505.xml"/><Relationship Id="rId28" Type="http://schemas.openxmlformats.org/officeDocument/2006/relationships/slideLayout" Target="../slideLayouts/slideLayout510.xml"/><Relationship Id="rId36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492.xml"/><Relationship Id="rId19" Type="http://schemas.openxmlformats.org/officeDocument/2006/relationships/slideLayout" Target="../slideLayouts/slideLayout501.xml"/><Relationship Id="rId31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6.xml"/><Relationship Id="rId22" Type="http://schemas.openxmlformats.org/officeDocument/2006/relationships/slideLayout" Target="../slideLayouts/slideLayout504.xml"/><Relationship Id="rId27" Type="http://schemas.openxmlformats.org/officeDocument/2006/relationships/slideLayout" Target="../slideLayouts/slideLayout509.xml"/><Relationship Id="rId30" Type="http://schemas.openxmlformats.org/officeDocument/2006/relationships/slideLayout" Target="../slideLayouts/slideLayout512.xml"/><Relationship Id="rId35" Type="http://schemas.openxmlformats.org/officeDocument/2006/relationships/slideLayout" Target="../slideLayouts/slideLayout517.xml"/><Relationship Id="rId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85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2.xml"/><Relationship Id="rId18" Type="http://schemas.openxmlformats.org/officeDocument/2006/relationships/slideLayout" Target="../slideLayouts/slideLayout537.xml"/><Relationship Id="rId26" Type="http://schemas.openxmlformats.org/officeDocument/2006/relationships/slideLayout" Target="../slideLayouts/slideLayout545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40.xml"/><Relationship Id="rId34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26.xml"/><Relationship Id="rId12" Type="http://schemas.openxmlformats.org/officeDocument/2006/relationships/slideLayout" Target="../slideLayouts/slideLayout531.xml"/><Relationship Id="rId17" Type="http://schemas.openxmlformats.org/officeDocument/2006/relationships/slideLayout" Target="../slideLayouts/slideLayout536.xml"/><Relationship Id="rId25" Type="http://schemas.openxmlformats.org/officeDocument/2006/relationships/slideLayout" Target="../slideLayouts/slideLayout544.xml"/><Relationship Id="rId33" Type="http://schemas.openxmlformats.org/officeDocument/2006/relationships/slideLayout" Target="../slideLayouts/slideLayout552.xml"/><Relationship Id="rId38" Type="http://schemas.openxmlformats.org/officeDocument/2006/relationships/theme" Target="../theme/theme15.xml"/><Relationship Id="rId2" Type="http://schemas.openxmlformats.org/officeDocument/2006/relationships/slideLayout" Target="../slideLayouts/slideLayout521.xml"/><Relationship Id="rId16" Type="http://schemas.openxmlformats.org/officeDocument/2006/relationships/slideLayout" Target="../slideLayouts/slideLayout535.xml"/><Relationship Id="rId20" Type="http://schemas.openxmlformats.org/officeDocument/2006/relationships/slideLayout" Target="../slideLayouts/slideLayout539.xml"/><Relationship Id="rId29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24" Type="http://schemas.openxmlformats.org/officeDocument/2006/relationships/slideLayout" Target="../slideLayouts/slideLayout543.xml"/><Relationship Id="rId32" Type="http://schemas.openxmlformats.org/officeDocument/2006/relationships/slideLayout" Target="../slideLayouts/slideLayout551.xml"/><Relationship Id="rId37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24.xml"/><Relationship Id="rId15" Type="http://schemas.openxmlformats.org/officeDocument/2006/relationships/slideLayout" Target="../slideLayouts/slideLayout534.xml"/><Relationship Id="rId23" Type="http://schemas.openxmlformats.org/officeDocument/2006/relationships/slideLayout" Target="../slideLayouts/slideLayout542.xml"/><Relationship Id="rId28" Type="http://schemas.openxmlformats.org/officeDocument/2006/relationships/slideLayout" Target="../slideLayouts/slideLayout547.xml"/><Relationship Id="rId36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29.xml"/><Relationship Id="rId19" Type="http://schemas.openxmlformats.org/officeDocument/2006/relationships/slideLayout" Target="../slideLayouts/slideLayout538.xml"/><Relationship Id="rId31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Relationship Id="rId14" Type="http://schemas.openxmlformats.org/officeDocument/2006/relationships/slideLayout" Target="../slideLayouts/slideLayout533.xml"/><Relationship Id="rId22" Type="http://schemas.openxmlformats.org/officeDocument/2006/relationships/slideLayout" Target="../slideLayouts/slideLayout541.xml"/><Relationship Id="rId27" Type="http://schemas.openxmlformats.org/officeDocument/2006/relationships/slideLayout" Target="../slideLayouts/slideLayout546.xml"/><Relationship Id="rId30" Type="http://schemas.openxmlformats.org/officeDocument/2006/relationships/slideLayout" Target="../slideLayouts/slideLayout549.xml"/><Relationship Id="rId35" Type="http://schemas.openxmlformats.org/officeDocument/2006/relationships/slideLayout" Target="../slideLayouts/slideLayout554.xml"/><Relationship Id="rId8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22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9.xml"/><Relationship Id="rId18" Type="http://schemas.openxmlformats.org/officeDocument/2006/relationships/slideLayout" Target="../slideLayouts/slideLayout574.xml"/><Relationship Id="rId26" Type="http://schemas.openxmlformats.org/officeDocument/2006/relationships/slideLayout" Target="../slideLayouts/slideLayout58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577.xml"/><Relationship Id="rId34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63.xml"/><Relationship Id="rId12" Type="http://schemas.openxmlformats.org/officeDocument/2006/relationships/slideLayout" Target="../slideLayouts/slideLayout568.xml"/><Relationship Id="rId17" Type="http://schemas.openxmlformats.org/officeDocument/2006/relationships/slideLayout" Target="../slideLayouts/slideLayout573.xml"/><Relationship Id="rId25" Type="http://schemas.openxmlformats.org/officeDocument/2006/relationships/slideLayout" Target="../slideLayouts/slideLayout581.xml"/><Relationship Id="rId33" Type="http://schemas.openxmlformats.org/officeDocument/2006/relationships/slideLayout" Target="../slideLayouts/slideLayout589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558.xml"/><Relationship Id="rId16" Type="http://schemas.openxmlformats.org/officeDocument/2006/relationships/slideLayout" Target="../slideLayouts/slideLayout572.xml"/><Relationship Id="rId20" Type="http://schemas.openxmlformats.org/officeDocument/2006/relationships/slideLayout" Target="../slideLayouts/slideLayout576.xml"/><Relationship Id="rId29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24" Type="http://schemas.openxmlformats.org/officeDocument/2006/relationships/slideLayout" Target="../slideLayouts/slideLayout580.xml"/><Relationship Id="rId32" Type="http://schemas.openxmlformats.org/officeDocument/2006/relationships/slideLayout" Target="../slideLayouts/slideLayout588.xml"/><Relationship Id="rId37" Type="http://schemas.openxmlformats.org/officeDocument/2006/relationships/slideLayout" Target="../slideLayouts/slideLayout593.xml"/><Relationship Id="rId5" Type="http://schemas.openxmlformats.org/officeDocument/2006/relationships/slideLayout" Target="../slideLayouts/slideLayout561.xml"/><Relationship Id="rId15" Type="http://schemas.openxmlformats.org/officeDocument/2006/relationships/slideLayout" Target="../slideLayouts/slideLayout571.xml"/><Relationship Id="rId23" Type="http://schemas.openxmlformats.org/officeDocument/2006/relationships/slideLayout" Target="../slideLayouts/slideLayout579.xml"/><Relationship Id="rId28" Type="http://schemas.openxmlformats.org/officeDocument/2006/relationships/slideLayout" Target="../slideLayouts/slideLayout584.xml"/><Relationship Id="rId36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66.xml"/><Relationship Id="rId19" Type="http://schemas.openxmlformats.org/officeDocument/2006/relationships/slideLayout" Target="../slideLayouts/slideLayout575.xml"/><Relationship Id="rId31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slideLayout" Target="../slideLayouts/slideLayout570.xml"/><Relationship Id="rId22" Type="http://schemas.openxmlformats.org/officeDocument/2006/relationships/slideLayout" Target="../slideLayouts/slideLayout578.xml"/><Relationship Id="rId27" Type="http://schemas.openxmlformats.org/officeDocument/2006/relationships/slideLayout" Target="../slideLayouts/slideLayout583.xml"/><Relationship Id="rId30" Type="http://schemas.openxmlformats.org/officeDocument/2006/relationships/slideLayout" Target="../slideLayouts/slideLayout586.xml"/><Relationship Id="rId35" Type="http://schemas.openxmlformats.org/officeDocument/2006/relationships/slideLayout" Target="../slideLayouts/slideLayout591.xml"/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6.xml"/><Relationship Id="rId18" Type="http://schemas.openxmlformats.org/officeDocument/2006/relationships/slideLayout" Target="../slideLayouts/slideLayout611.xml"/><Relationship Id="rId26" Type="http://schemas.openxmlformats.org/officeDocument/2006/relationships/slideLayout" Target="../slideLayouts/slideLayout61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614.xml"/><Relationship Id="rId34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00.xml"/><Relationship Id="rId12" Type="http://schemas.openxmlformats.org/officeDocument/2006/relationships/slideLayout" Target="../slideLayouts/slideLayout605.xml"/><Relationship Id="rId17" Type="http://schemas.openxmlformats.org/officeDocument/2006/relationships/slideLayout" Target="../slideLayouts/slideLayout610.xml"/><Relationship Id="rId25" Type="http://schemas.openxmlformats.org/officeDocument/2006/relationships/slideLayout" Target="../slideLayouts/slideLayout618.xml"/><Relationship Id="rId33" Type="http://schemas.openxmlformats.org/officeDocument/2006/relationships/slideLayout" Target="../slideLayouts/slideLayout626.xml"/><Relationship Id="rId38" Type="http://schemas.openxmlformats.org/officeDocument/2006/relationships/theme" Target="../theme/theme17.xml"/><Relationship Id="rId2" Type="http://schemas.openxmlformats.org/officeDocument/2006/relationships/slideLayout" Target="../slideLayouts/slideLayout595.xml"/><Relationship Id="rId16" Type="http://schemas.openxmlformats.org/officeDocument/2006/relationships/slideLayout" Target="../slideLayouts/slideLayout609.xml"/><Relationship Id="rId20" Type="http://schemas.openxmlformats.org/officeDocument/2006/relationships/slideLayout" Target="../slideLayouts/slideLayout613.xml"/><Relationship Id="rId29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24" Type="http://schemas.openxmlformats.org/officeDocument/2006/relationships/slideLayout" Target="../slideLayouts/slideLayout617.xml"/><Relationship Id="rId32" Type="http://schemas.openxmlformats.org/officeDocument/2006/relationships/slideLayout" Target="../slideLayouts/slideLayout625.xml"/><Relationship Id="rId37" Type="http://schemas.openxmlformats.org/officeDocument/2006/relationships/slideLayout" Target="../slideLayouts/slideLayout630.xml"/><Relationship Id="rId5" Type="http://schemas.openxmlformats.org/officeDocument/2006/relationships/slideLayout" Target="../slideLayouts/slideLayout598.xml"/><Relationship Id="rId15" Type="http://schemas.openxmlformats.org/officeDocument/2006/relationships/slideLayout" Target="../slideLayouts/slideLayout608.xml"/><Relationship Id="rId23" Type="http://schemas.openxmlformats.org/officeDocument/2006/relationships/slideLayout" Target="../slideLayouts/slideLayout616.xml"/><Relationship Id="rId28" Type="http://schemas.openxmlformats.org/officeDocument/2006/relationships/slideLayout" Target="../slideLayouts/slideLayout621.xml"/><Relationship Id="rId36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03.xml"/><Relationship Id="rId19" Type="http://schemas.openxmlformats.org/officeDocument/2006/relationships/slideLayout" Target="../slideLayouts/slideLayout612.xml"/><Relationship Id="rId31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Relationship Id="rId14" Type="http://schemas.openxmlformats.org/officeDocument/2006/relationships/slideLayout" Target="../slideLayouts/slideLayout607.xml"/><Relationship Id="rId22" Type="http://schemas.openxmlformats.org/officeDocument/2006/relationships/slideLayout" Target="../slideLayouts/slideLayout615.xml"/><Relationship Id="rId27" Type="http://schemas.openxmlformats.org/officeDocument/2006/relationships/slideLayout" Target="../slideLayouts/slideLayout620.xml"/><Relationship Id="rId30" Type="http://schemas.openxmlformats.org/officeDocument/2006/relationships/slideLayout" Target="../slideLayouts/slideLayout623.xml"/><Relationship Id="rId35" Type="http://schemas.openxmlformats.org/officeDocument/2006/relationships/slideLayout" Target="../slideLayouts/slideLayout628.xml"/><Relationship Id="rId8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59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3.xml"/><Relationship Id="rId2" Type="http://schemas.openxmlformats.org/officeDocument/2006/relationships/slideLayout" Target="../slideLayouts/slideLayout632.xml"/><Relationship Id="rId1" Type="http://schemas.openxmlformats.org/officeDocument/2006/relationships/slideLayout" Target="../slideLayouts/slideLayout631.xml"/><Relationship Id="rId5" Type="http://schemas.openxmlformats.org/officeDocument/2006/relationships/image" Target="../media/image15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63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63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3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33.xml"/><Relationship Id="rId34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33" Type="http://schemas.openxmlformats.org/officeDocument/2006/relationships/slideLayout" Target="../slideLayouts/slideLayout145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32" Type="http://schemas.openxmlformats.org/officeDocument/2006/relationships/slideLayout" Target="../slideLayouts/slideLayout144.xml"/><Relationship Id="rId37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slideLayout" Target="../slideLayouts/slideLayout140.xml"/><Relationship Id="rId36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Relationship Id="rId30" Type="http://schemas.openxmlformats.org/officeDocument/2006/relationships/slideLayout" Target="../slideLayouts/slideLayout142.xml"/><Relationship Id="rId35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81.xml"/><Relationship Id="rId37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36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19.xml"/><Relationship Id="rId38" Type="http://schemas.openxmlformats.org/officeDocument/2006/relationships/theme" Target="../theme/theme6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18.xml"/><Relationship Id="rId37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6.xml"/><Relationship Id="rId18" Type="http://schemas.openxmlformats.org/officeDocument/2006/relationships/slideLayout" Target="../slideLayouts/slideLayout241.xml"/><Relationship Id="rId26" Type="http://schemas.openxmlformats.org/officeDocument/2006/relationships/slideLayout" Target="../slideLayouts/slideLayout249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44.xml"/><Relationship Id="rId34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40.xml"/><Relationship Id="rId25" Type="http://schemas.openxmlformats.org/officeDocument/2006/relationships/slideLayout" Target="../slideLayouts/slideLayout248.xml"/><Relationship Id="rId33" Type="http://schemas.openxmlformats.org/officeDocument/2006/relationships/slideLayout" Target="../slideLayouts/slideLayout256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39.xml"/><Relationship Id="rId20" Type="http://schemas.openxmlformats.org/officeDocument/2006/relationships/slideLayout" Target="../slideLayouts/slideLayout243.xml"/><Relationship Id="rId29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24" Type="http://schemas.openxmlformats.org/officeDocument/2006/relationships/slideLayout" Target="../slideLayouts/slideLayout247.xml"/><Relationship Id="rId32" Type="http://schemas.openxmlformats.org/officeDocument/2006/relationships/slideLayout" Target="../slideLayouts/slideLayout255.xml"/><Relationship Id="rId37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23" Type="http://schemas.openxmlformats.org/officeDocument/2006/relationships/slideLayout" Target="../slideLayouts/slideLayout246.xml"/><Relationship Id="rId28" Type="http://schemas.openxmlformats.org/officeDocument/2006/relationships/slideLayout" Target="../slideLayouts/slideLayout251.xml"/><Relationship Id="rId36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33.xml"/><Relationship Id="rId19" Type="http://schemas.openxmlformats.org/officeDocument/2006/relationships/slideLayout" Target="../slideLayouts/slideLayout242.xml"/><Relationship Id="rId31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Relationship Id="rId22" Type="http://schemas.openxmlformats.org/officeDocument/2006/relationships/slideLayout" Target="../slideLayouts/slideLayout245.xml"/><Relationship Id="rId27" Type="http://schemas.openxmlformats.org/officeDocument/2006/relationships/slideLayout" Target="../slideLayouts/slideLayout250.xml"/><Relationship Id="rId30" Type="http://schemas.openxmlformats.org/officeDocument/2006/relationships/slideLayout" Target="../slideLayouts/slideLayout253.xml"/><Relationship Id="rId35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3.xml"/><Relationship Id="rId18" Type="http://schemas.openxmlformats.org/officeDocument/2006/relationships/slideLayout" Target="../slideLayouts/slideLayout278.xml"/><Relationship Id="rId26" Type="http://schemas.openxmlformats.org/officeDocument/2006/relationships/slideLayout" Target="../slideLayouts/slideLayout28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17" Type="http://schemas.openxmlformats.org/officeDocument/2006/relationships/slideLayout" Target="../slideLayouts/slideLayout277.xml"/><Relationship Id="rId25" Type="http://schemas.openxmlformats.org/officeDocument/2006/relationships/slideLayout" Target="../slideLayouts/slideLayout285.xml"/><Relationship Id="rId33" Type="http://schemas.openxmlformats.org/officeDocument/2006/relationships/slideLayout" Target="../slideLayouts/slideLayout293.xml"/><Relationship Id="rId38" Type="http://schemas.openxmlformats.org/officeDocument/2006/relationships/theme" Target="../theme/theme8.xml"/><Relationship Id="rId2" Type="http://schemas.openxmlformats.org/officeDocument/2006/relationships/slideLayout" Target="../slideLayouts/slideLayout262.xml"/><Relationship Id="rId16" Type="http://schemas.openxmlformats.org/officeDocument/2006/relationships/slideLayout" Target="../slideLayouts/slideLayout276.xml"/><Relationship Id="rId20" Type="http://schemas.openxmlformats.org/officeDocument/2006/relationships/slideLayout" Target="../slideLayouts/slideLayout280.xml"/><Relationship Id="rId29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84.xml"/><Relationship Id="rId32" Type="http://schemas.openxmlformats.org/officeDocument/2006/relationships/slideLayout" Target="../slideLayouts/slideLayout292.xml"/><Relationship Id="rId37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65.xml"/><Relationship Id="rId15" Type="http://schemas.openxmlformats.org/officeDocument/2006/relationships/slideLayout" Target="../slideLayouts/slideLayout275.xml"/><Relationship Id="rId23" Type="http://schemas.openxmlformats.org/officeDocument/2006/relationships/slideLayout" Target="../slideLayouts/slideLayout283.xml"/><Relationship Id="rId28" Type="http://schemas.openxmlformats.org/officeDocument/2006/relationships/slideLayout" Target="../slideLayouts/slideLayout288.xml"/><Relationship Id="rId36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70.xml"/><Relationship Id="rId19" Type="http://schemas.openxmlformats.org/officeDocument/2006/relationships/slideLayout" Target="../slideLayouts/slideLayout279.xml"/><Relationship Id="rId31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Relationship Id="rId22" Type="http://schemas.openxmlformats.org/officeDocument/2006/relationships/slideLayout" Target="../slideLayouts/slideLayout282.xml"/><Relationship Id="rId2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290.xml"/><Relationship Id="rId35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0.xml"/><Relationship Id="rId18" Type="http://schemas.openxmlformats.org/officeDocument/2006/relationships/slideLayout" Target="../slideLayouts/slideLayout315.xml"/><Relationship Id="rId26" Type="http://schemas.openxmlformats.org/officeDocument/2006/relationships/slideLayout" Target="../slideLayouts/slideLayout32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318.xml"/><Relationship Id="rId34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17" Type="http://schemas.openxmlformats.org/officeDocument/2006/relationships/slideLayout" Target="../slideLayouts/slideLayout314.xml"/><Relationship Id="rId25" Type="http://schemas.openxmlformats.org/officeDocument/2006/relationships/slideLayout" Target="../slideLayouts/slideLayout322.xml"/><Relationship Id="rId33" Type="http://schemas.openxmlformats.org/officeDocument/2006/relationships/slideLayout" Target="../slideLayouts/slideLayout330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299.xml"/><Relationship Id="rId16" Type="http://schemas.openxmlformats.org/officeDocument/2006/relationships/slideLayout" Target="../slideLayouts/slideLayout313.xml"/><Relationship Id="rId20" Type="http://schemas.openxmlformats.org/officeDocument/2006/relationships/slideLayout" Target="../slideLayouts/slideLayout317.xml"/><Relationship Id="rId29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24" Type="http://schemas.openxmlformats.org/officeDocument/2006/relationships/slideLayout" Target="../slideLayouts/slideLayout321.xml"/><Relationship Id="rId32" Type="http://schemas.openxmlformats.org/officeDocument/2006/relationships/slideLayout" Target="../slideLayouts/slideLayout329.xml"/><Relationship Id="rId37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02.xml"/><Relationship Id="rId15" Type="http://schemas.openxmlformats.org/officeDocument/2006/relationships/slideLayout" Target="../slideLayouts/slideLayout312.xml"/><Relationship Id="rId23" Type="http://schemas.openxmlformats.org/officeDocument/2006/relationships/slideLayout" Target="../slideLayouts/slideLayout320.xml"/><Relationship Id="rId28" Type="http://schemas.openxmlformats.org/officeDocument/2006/relationships/slideLayout" Target="../slideLayouts/slideLayout325.xml"/><Relationship Id="rId36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07.xml"/><Relationship Id="rId19" Type="http://schemas.openxmlformats.org/officeDocument/2006/relationships/slideLayout" Target="../slideLayouts/slideLayout316.xml"/><Relationship Id="rId31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11.xml"/><Relationship Id="rId22" Type="http://schemas.openxmlformats.org/officeDocument/2006/relationships/slideLayout" Target="../slideLayouts/slideLayout319.xml"/><Relationship Id="rId27" Type="http://schemas.openxmlformats.org/officeDocument/2006/relationships/slideLayout" Target="../slideLayouts/slideLayout324.xml"/><Relationship Id="rId30" Type="http://schemas.openxmlformats.org/officeDocument/2006/relationships/slideLayout" Target="../slideLayouts/slideLayout327.xml"/><Relationship Id="rId35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349" r:id="rId2"/>
    <p:sldLayoutId id="2147483725" r:id="rId3"/>
    <p:sldLayoutId id="2147483719" r:id="rId4"/>
    <p:sldLayoutId id="2147483726" r:id="rId5"/>
    <p:sldLayoutId id="2147484365" r:id="rId6"/>
    <p:sldLayoutId id="2147484350" r:id="rId7"/>
    <p:sldLayoutId id="2147483728" r:id="rId8"/>
    <p:sldLayoutId id="2147483651" r:id="rId9"/>
    <p:sldLayoutId id="2147484358" r:id="rId10"/>
    <p:sldLayoutId id="2147484360" r:id="rId11"/>
    <p:sldLayoutId id="2147484364" r:id="rId12"/>
    <p:sldLayoutId id="2147484361" r:id="rId13"/>
    <p:sldLayoutId id="2147484362" r:id="rId14"/>
    <p:sldLayoutId id="2147483689" r:id="rId15"/>
    <p:sldLayoutId id="2147483712" r:id="rId16"/>
    <p:sldLayoutId id="2147483711" r:id="rId17"/>
    <p:sldLayoutId id="2147483675" r:id="rId18"/>
    <p:sldLayoutId id="2147484363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4359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4366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4649E4-0867-DC49-B255-3BA5E7E7E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  <p:sldLayoutId id="2147484072" r:id="rId27"/>
    <p:sldLayoutId id="2147484073" r:id="rId28"/>
    <p:sldLayoutId id="2147484074" r:id="rId29"/>
    <p:sldLayoutId id="2147484075" r:id="rId30"/>
    <p:sldLayoutId id="2147484076" r:id="rId31"/>
    <p:sldLayoutId id="2147484077" r:id="rId32"/>
    <p:sldLayoutId id="2147484078" r:id="rId33"/>
    <p:sldLayoutId id="2147484079" r:id="rId34"/>
    <p:sldLayoutId id="2147484080" r:id="rId35"/>
    <p:sldLayoutId id="2147484081" r:id="rId36"/>
    <p:sldLayoutId id="2147484082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047064-45CD-5C4F-944D-FA0335691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  <p:sldLayoutId id="2147484116" r:id="rId33"/>
    <p:sldLayoutId id="2147484117" r:id="rId34"/>
    <p:sldLayoutId id="2147484118" r:id="rId35"/>
    <p:sldLayoutId id="2147484119" r:id="rId36"/>
    <p:sldLayoutId id="2147484120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0A165C8-D66E-F946-9F6F-EF11DC08A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  <p:sldLayoutId id="2147484140" r:id="rId19"/>
    <p:sldLayoutId id="2147484141" r:id="rId20"/>
    <p:sldLayoutId id="2147484142" r:id="rId21"/>
    <p:sldLayoutId id="2147484143" r:id="rId22"/>
    <p:sldLayoutId id="2147484144" r:id="rId23"/>
    <p:sldLayoutId id="2147484145" r:id="rId24"/>
    <p:sldLayoutId id="2147484146" r:id="rId25"/>
    <p:sldLayoutId id="2147484147" r:id="rId26"/>
    <p:sldLayoutId id="2147484148" r:id="rId27"/>
    <p:sldLayoutId id="2147484149" r:id="rId28"/>
    <p:sldLayoutId id="2147484150" r:id="rId29"/>
    <p:sldLayoutId id="2147484151" r:id="rId30"/>
    <p:sldLayoutId id="2147484152" r:id="rId31"/>
    <p:sldLayoutId id="2147484153" r:id="rId32"/>
    <p:sldLayoutId id="2147484154" r:id="rId33"/>
    <p:sldLayoutId id="2147484155" r:id="rId34"/>
    <p:sldLayoutId id="2147484156" r:id="rId35"/>
    <p:sldLayoutId id="2147484157" r:id="rId36"/>
    <p:sldLayoutId id="214748415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3EAC62-7F5B-8A44-BC29-CEED6BB80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  <p:sldLayoutId id="2147484221" r:id="rId24"/>
    <p:sldLayoutId id="2147484222" r:id="rId25"/>
    <p:sldLayoutId id="2147484223" r:id="rId26"/>
    <p:sldLayoutId id="2147484224" r:id="rId27"/>
    <p:sldLayoutId id="2147484225" r:id="rId28"/>
    <p:sldLayoutId id="2147484226" r:id="rId29"/>
    <p:sldLayoutId id="2147484227" r:id="rId30"/>
    <p:sldLayoutId id="2147484228" r:id="rId31"/>
    <p:sldLayoutId id="2147484229" r:id="rId32"/>
    <p:sldLayoutId id="2147484230" r:id="rId33"/>
    <p:sldLayoutId id="2147484231" r:id="rId34"/>
    <p:sldLayoutId id="2147484232" r:id="rId35"/>
    <p:sldLayoutId id="2147484233" r:id="rId36"/>
    <p:sldLayoutId id="214748423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4271" r:id="rId36"/>
    <p:sldLayoutId id="2147484272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68011D-0CB5-8740-8A5F-B46B5CF3A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  <p:sldLayoutId id="2147484291" r:id="rId18"/>
    <p:sldLayoutId id="2147484292" r:id="rId19"/>
    <p:sldLayoutId id="2147484293" r:id="rId20"/>
    <p:sldLayoutId id="2147484294" r:id="rId21"/>
    <p:sldLayoutId id="2147484295" r:id="rId22"/>
    <p:sldLayoutId id="2147484296" r:id="rId23"/>
    <p:sldLayoutId id="2147484297" r:id="rId24"/>
    <p:sldLayoutId id="2147484298" r:id="rId25"/>
    <p:sldLayoutId id="2147484299" r:id="rId26"/>
    <p:sldLayoutId id="2147484300" r:id="rId27"/>
    <p:sldLayoutId id="2147484301" r:id="rId28"/>
    <p:sldLayoutId id="2147484302" r:id="rId29"/>
    <p:sldLayoutId id="2147484303" r:id="rId30"/>
    <p:sldLayoutId id="2147484304" r:id="rId31"/>
    <p:sldLayoutId id="2147484305" r:id="rId32"/>
    <p:sldLayoutId id="2147484306" r:id="rId33"/>
    <p:sldLayoutId id="2147484307" r:id="rId34"/>
    <p:sldLayoutId id="2147484308" r:id="rId35"/>
    <p:sldLayoutId id="2147484309" r:id="rId36"/>
    <p:sldLayoutId id="2147484310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D2E6F4-6638-894F-98A3-CED6AD4A2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54" r:id="rId5"/>
    <p:sldLayoutId id="2147484317" r:id="rId6"/>
    <p:sldLayoutId id="2147484318" r:id="rId7"/>
    <p:sldLayoutId id="2147484319" r:id="rId8"/>
    <p:sldLayoutId id="2147484320" r:id="rId9"/>
    <p:sldLayoutId id="2147484356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648677" y="1284288"/>
            <a:ext cx="10896601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77" y="1844675"/>
            <a:ext cx="10896601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0967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7955" y="6588126"/>
            <a:ext cx="5451231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40968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85" y="6597651"/>
            <a:ext cx="47869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74F3DF42-C2CA-4E92-80C9-A331952502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6" name="sLogo" descr="RO__vervolgpagina~LP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9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648677" y="1284288"/>
            <a:ext cx="10896601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77" y="1844675"/>
            <a:ext cx="10896601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0967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7955" y="6588126"/>
            <a:ext cx="5451231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Emissieregistratie bezoek aan LNV en EZK</a:t>
            </a:r>
          </a:p>
        </p:txBody>
      </p:sp>
      <p:sp>
        <p:nvSpPr>
          <p:cNvPr id="40968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85" y="6597651"/>
            <a:ext cx="47869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74F3DF42-C2CA-4E92-80C9-A331952502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6" name="sLogo" descr="RO__vervolgpagina~L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CC3EFD-5666-154D-B35E-5574C9B1D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>
            <a:extLst>
              <a:ext uri="{FF2B5EF4-FFF2-40B4-BE49-F238E27FC236}">
                <a16:creationId xmlns:a16="http://schemas.microsoft.com/office/drawing/2014/main" id="{A737601D-8866-4FA8-8D4D-E6BFE754A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1" name="sThemeBarTop">
            <a:extLst>
              <a:ext uri="{FF2B5EF4-FFF2-40B4-BE49-F238E27FC236}">
                <a16:creationId xmlns:a16="http://schemas.microsoft.com/office/drawing/2014/main" id="{EB87F6DD-AD27-4706-8161-31E8A4E0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28" name="sTitle">
            <a:extLst>
              <a:ext uri="{FF2B5EF4-FFF2-40B4-BE49-F238E27FC236}">
                <a16:creationId xmlns:a16="http://schemas.microsoft.com/office/drawing/2014/main" id="{46201E42-0C11-4352-8DB6-D84ADB09E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8677" y="1284288"/>
            <a:ext cx="10896601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te bewerken</a:t>
            </a:r>
          </a:p>
        </p:txBody>
      </p:sp>
      <p:sp>
        <p:nvSpPr>
          <p:cNvPr id="1029" name="sContent">
            <a:extLst>
              <a:ext uri="{FF2B5EF4-FFF2-40B4-BE49-F238E27FC236}">
                <a16:creationId xmlns:a16="http://schemas.microsoft.com/office/drawing/2014/main" id="{BFDA9E91-8C12-4F82-8A2E-AB8A21274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77" y="1844675"/>
            <a:ext cx="10896601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opmaakprofielen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40967" name="sFooter">
            <a:extLst>
              <a:ext uri="{FF2B5EF4-FFF2-40B4-BE49-F238E27FC236}">
                <a16:creationId xmlns:a16="http://schemas.microsoft.com/office/drawing/2014/main" id="{C80A7E9C-73D3-45FA-B020-9EB69B776C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5309" y="6524626"/>
            <a:ext cx="6693877" cy="73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Emissieregistratie bezoek aan LNV en EZK</a:t>
            </a:r>
            <a:endParaRPr lang="en-GB" altLang="nl-NL"/>
          </a:p>
        </p:txBody>
      </p:sp>
      <p:sp>
        <p:nvSpPr>
          <p:cNvPr id="40968" name="sSlideNumber">
            <a:extLst>
              <a:ext uri="{FF2B5EF4-FFF2-40B4-BE49-F238E27FC236}">
                <a16:creationId xmlns:a16="http://schemas.microsoft.com/office/drawing/2014/main" id="{E64F28AF-84E7-45C6-96ED-CA61A36B60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85" y="6524626"/>
            <a:ext cx="478693" cy="142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79C9252-F0CC-4ED0-A5B6-B7F58143D12A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  <p:pic>
        <p:nvPicPr>
          <p:cNvPr id="1032" name="sLogo" descr="RO__vervolgpagina~LPPT.png">
            <a:extLst>
              <a:ext uri="{FF2B5EF4-FFF2-40B4-BE49-F238E27FC236}">
                <a16:creationId xmlns:a16="http://schemas.microsoft.com/office/drawing/2014/main" id="{35AC4531-FC75-441C-8A67-4B89BBC05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>
            <a:extLst>
              <a:ext uri="{FF2B5EF4-FFF2-40B4-BE49-F238E27FC236}">
                <a16:creationId xmlns:a16="http://schemas.microsoft.com/office/drawing/2014/main" id="{A737601D-8866-4FA8-8D4D-E6BFE754A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51" name="sThemeBarTop">
            <a:extLst>
              <a:ext uri="{FF2B5EF4-FFF2-40B4-BE49-F238E27FC236}">
                <a16:creationId xmlns:a16="http://schemas.microsoft.com/office/drawing/2014/main" id="{EB87F6DD-AD27-4706-8161-31E8A4E0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nl-NL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28" name="sTitle">
            <a:extLst>
              <a:ext uri="{FF2B5EF4-FFF2-40B4-BE49-F238E27FC236}">
                <a16:creationId xmlns:a16="http://schemas.microsoft.com/office/drawing/2014/main" id="{46201E42-0C11-4352-8DB6-D84ADB09E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8677" y="1284288"/>
            <a:ext cx="10896601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te bewerken</a:t>
            </a:r>
          </a:p>
        </p:txBody>
      </p:sp>
      <p:sp>
        <p:nvSpPr>
          <p:cNvPr id="1029" name="sContent">
            <a:extLst>
              <a:ext uri="{FF2B5EF4-FFF2-40B4-BE49-F238E27FC236}">
                <a16:creationId xmlns:a16="http://schemas.microsoft.com/office/drawing/2014/main" id="{BFDA9E91-8C12-4F82-8A2E-AB8A21274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77" y="1844675"/>
            <a:ext cx="10896601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opmaakprofielen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40967" name="sFooter">
            <a:extLst>
              <a:ext uri="{FF2B5EF4-FFF2-40B4-BE49-F238E27FC236}">
                <a16:creationId xmlns:a16="http://schemas.microsoft.com/office/drawing/2014/main" id="{C80A7E9C-73D3-45FA-B020-9EB69B776C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5309" y="6524626"/>
            <a:ext cx="6693877" cy="73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Emissieregistratie bezoek aan LNV en EZK</a:t>
            </a:r>
            <a:endParaRPr lang="en-GB" altLang="nl-NL"/>
          </a:p>
        </p:txBody>
      </p:sp>
      <p:sp>
        <p:nvSpPr>
          <p:cNvPr id="40968" name="sSlideNumber">
            <a:extLst>
              <a:ext uri="{FF2B5EF4-FFF2-40B4-BE49-F238E27FC236}">
                <a16:creationId xmlns:a16="http://schemas.microsoft.com/office/drawing/2014/main" id="{E64F28AF-84E7-45C6-96ED-CA61A36B60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785" y="6524626"/>
            <a:ext cx="478693" cy="142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79C9252-F0CC-4ED0-A5B6-B7F58143D12A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  <p:pic>
        <p:nvPicPr>
          <p:cNvPr id="1032" name="sLogo" descr="RO__vervolgpagina~LPPT.png">
            <a:extLst>
              <a:ext uri="{FF2B5EF4-FFF2-40B4-BE49-F238E27FC236}">
                <a16:creationId xmlns:a16="http://schemas.microsoft.com/office/drawing/2014/main" id="{35AC4531-FC75-441C-8A67-4B89BBC05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34A4EC-7D06-6644-8C98-B5197760F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A48F5-3B2F-264A-80BD-50184817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E18EBE-482B-7E48-89D1-039D8F337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  <p:sldLayoutId id="2147483892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ED518EBA-44F0-9144-AC57-3270B06A3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E498AD-2242-094E-9CA5-B0BF63533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  <p:sldLayoutId id="2147483952" r:id="rId21"/>
    <p:sldLayoutId id="2147483953" r:id="rId22"/>
    <p:sldLayoutId id="2147483954" r:id="rId23"/>
    <p:sldLayoutId id="2147483955" r:id="rId24"/>
    <p:sldLayoutId id="2147483956" r:id="rId25"/>
    <p:sldLayoutId id="2147483957" r:id="rId26"/>
    <p:sldLayoutId id="2147483958" r:id="rId27"/>
    <p:sldLayoutId id="2147483959" r:id="rId28"/>
    <p:sldLayoutId id="2147483960" r:id="rId29"/>
    <p:sldLayoutId id="2147483961" r:id="rId30"/>
    <p:sldLayoutId id="2147483962" r:id="rId31"/>
    <p:sldLayoutId id="2147483963" r:id="rId32"/>
    <p:sldLayoutId id="2147483964" r:id="rId33"/>
    <p:sldLayoutId id="2147483965" r:id="rId34"/>
    <p:sldLayoutId id="2147483966" r:id="rId35"/>
    <p:sldLayoutId id="2147483967" r:id="rId36"/>
    <p:sldLayoutId id="214748396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23-10-2023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Emissieregistratie bezoek aan LNV en EZK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075388C-50A2-4345-A1B1-96ADAB6F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  <p:sldLayoutId id="2147484043" r:id="rId36"/>
    <p:sldLayoutId id="2147484044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issieregistratie.nl/data/overzichtstabellen-lucht/broeikasgassen" TargetMode="External"/><Relationship Id="rId7" Type="http://schemas.openxmlformats.org/officeDocument/2006/relationships/hyperlink" Target="https://edepot.wur.nl/54571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hyperlink" Target="file:///\\rivm-file-a03p.rivm.ssc-campus.nl\home\zantenvm\Documents\Downloads\WOT-technical%20report%20264%20webversie%20(1).pdf" TargetMode="External"/><Relationship Id="rId5" Type="http://schemas.openxmlformats.org/officeDocument/2006/relationships/hyperlink" Target="https://www.emissieregistratie.nl/sites/default/files/2024-04/2024%20(RIVM)%20National%20Inventory%20Report%20(NIR)%20ER%201990-2022.pdf" TargetMode="External"/><Relationship Id="rId4" Type="http://schemas.openxmlformats.org/officeDocument/2006/relationships/hyperlink" Target="https://www.cbs.nl/nl-nl/dossier/dossier-broeikasgassen/welke-sectoren-stoten-broeikasgassen-u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issieregistratie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168502" cy="2336400"/>
          </a:xfrm>
        </p:spPr>
        <p:txBody>
          <a:bodyPr/>
          <a:lstStyle/>
          <a:p>
            <a:r>
              <a:rPr lang="nl-NL" sz="3200" dirty="0"/>
              <a:t>Technische</a:t>
            </a:r>
            <a:r>
              <a:rPr lang="en-US" sz="3200" dirty="0"/>
              <a:t> Briefing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465273"/>
            <a:ext cx="5004000" cy="191450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Margreet van Zanten (RIVM, </a:t>
            </a:r>
            <a:r>
              <a:rPr lang="en-US" sz="2000" dirty="0" err="1"/>
              <a:t>Hoofd</a:t>
            </a:r>
            <a:r>
              <a:rPr lang="en-US" sz="2000" dirty="0"/>
              <a:t> Emissieregistratie) en</a:t>
            </a:r>
          </a:p>
          <a:p>
            <a:r>
              <a:rPr lang="en-US" sz="2000" dirty="0"/>
              <a:t>Gerard Velthof (WUR, </a:t>
            </a:r>
            <a:r>
              <a:rPr lang="en-US" sz="2000" dirty="0" err="1"/>
              <a:t>voorzitter</a:t>
            </a:r>
            <a:r>
              <a:rPr lang="en-US" sz="2000" dirty="0"/>
              <a:t> </a:t>
            </a:r>
            <a:r>
              <a:rPr lang="en-US" sz="2000" dirty="0" err="1"/>
              <a:t>Taakgroep</a:t>
            </a:r>
            <a:r>
              <a:rPr lang="en-US" sz="2000" dirty="0"/>
              <a:t> </a:t>
            </a:r>
            <a:r>
              <a:rPr lang="en-US" sz="2000" dirty="0" err="1"/>
              <a:t>Landbouw</a:t>
            </a:r>
            <a:r>
              <a:rPr lang="en-US" sz="2000" dirty="0"/>
              <a:t> </a:t>
            </a:r>
            <a:r>
              <a:rPr lang="en-US" sz="2000" dirty="0" err="1"/>
              <a:t>binnen</a:t>
            </a:r>
            <a:r>
              <a:rPr lang="en-US" sz="2000" dirty="0"/>
              <a:t> de Emissieregistratie) </a:t>
            </a:r>
          </a:p>
          <a:p>
            <a:r>
              <a:rPr lang="en-US" sz="2000" dirty="0"/>
              <a:t>met dank aan Tim van der Zee (RIVM) en Sven van Baren (WUR)</a:t>
            </a:r>
          </a:p>
          <a:p>
            <a:endParaRPr lang="en-US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15645D-98D0-1D20-88B4-290B74ABD9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8FAFE3-6D7E-08EF-18BE-093D36FC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3628" y="2266950"/>
            <a:ext cx="4325850" cy="3944938"/>
          </a:xfrm>
        </p:spPr>
        <p:txBody>
          <a:bodyPr/>
          <a:lstStyle/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landgebruik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geëmitteerd</a:t>
            </a:r>
            <a:r>
              <a:rPr lang="en-US" dirty="0"/>
              <a:t> 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opgeslagen</a:t>
            </a:r>
            <a:endParaRPr lang="en-US" dirty="0"/>
          </a:p>
          <a:p>
            <a:r>
              <a:rPr lang="en-US" dirty="0" err="1"/>
              <a:t>Bronnen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biomassa</a:t>
            </a:r>
            <a:r>
              <a:rPr lang="en-US" dirty="0"/>
              <a:t> en </a:t>
            </a:r>
            <a:r>
              <a:rPr lang="en-US" dirty="0" err="1"/>
              <a:t>bodems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Minerale</a:t>
            </a:r>
            <a:r>
              <a:rPr lang="en-US" dirty="0"/>
              <a:t> </a:t>
            </a:r>
            <a:r>
              <a:rPr lang="en-US" dirty="0" err="1"/>
              <a:t>bodems</a:t>
            </a:r>
            <a:r>
              <a:rPr lang="en-US" dirty="0"/>
              <a:t> (</a:t>
            </a:r>
            <a:r>
              <a:rPr lang="en-US" dirty="0" err="1"/>
              <a:t>zand</a:t>
            </a:r>
            <a:r>
              <a:rPr lang="en-US" dirty="0"/>
              <a:t>, </a:t>
            </a:r>
            <a:r>
              <a:rPr lang="en-US" dirty="0" err="1"/>
              <a:t>klei</a:t>
            </a:r>
            <a:r>
              <a:rPr lang="en-US" dirty="0"/>
              <a:t> et cetera)</a:t>
            </a:r>
          </a:p>
          <a:p>
            <a:pPr lvl="1"/>
            <a:r>
              <a:rPr lang="en-US" dirty="0" err="1"/>
              <a:t>Organische</a:t>
            </a:r>
            <a:r>
              <a:rPr lang="en-US" dirty="0"/>
              <a:t> </a:t>
            </a:r>
            <a:r>
              <a:rPr lang="en-US" dirty="0" err="1"/>
              <a:t>bodems</a:t>
            </a:r>
            <a:r>
              <a:rPr lang="en-US" dirty="0"/>
              <a:t> (</a:t>
            </a:r>
            <a:r>
              <a:rPr lang="en-US" dirty="0" err="1"/>
              <a:t>veenweide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2DDF06-590F-4E98-B38D-30745922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33551"/>
            <a:ext cx="10923588" cy="948047"/>
          </a:xfr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2"/>
                </a:solidFill>
                <a:latin typeface="+mj-lt"/>
              </a:rPr>
              <a:t>Emissies landgebruik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7663A-FD7C-40AD-96A6-62A69D05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27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438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32510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/>
            <a:fld id="{F25965E0-7062-474C-8671-DB3A3CE669B0}" type="slidenum">
              <a:rPr lang="nl-NL" smtClean="0"/>
              <a:pPr algn="r"/>
              <a:t>10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95654-835B-404F-8AF6-DC3461B0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8" y="1382873"/>
            <a:ext cx="7098628" cy="53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ED5EC9-73DF-4C05-A0E1-B8902816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89" y="606685"/>
            <a:ext cx="11107200" cy="769109"/>
          </a:xfrm>
        </p:spPr>
        <p:txBody>
          <a:bodyPr>
            <a:normAutofit fontScale="90000"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nl-NL" dirty="0" err="1">
                <a:solidFill>
                  <a:schemeClr val="tx2"/>
                </a:solidFill>
                <a:latin typeface="+mj-lt"/>
              </a:rPr>
              <a:t>Landbouwgerelateerde</a:t>
            </a:r>
            <a:r>
              <a:rPr lang="nl-NL" dirty="0">
                <a:solidFill>
                  <a:schemeClr val="tx2"/>
                </a:solidFill>
                <a:latin typeface="+mj-lt"/>
              </a:rPr>
              <a:t>  emissies onder landgebruik 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B1D37-CC03-440E-B750-54520C3D9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27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6255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2438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32510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/>
            <a:fld id="{F25965E0-7062-474C-8671-DB3A3CE669B0}" type="slidenum">
              <a:rPr lang="nl-NL" smtClean="0"/>
              <a:pPr algn="r"/>
              <a:t>11</a:t>
            </a:fld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E1602-B714-416D-A9D6-A6D4DB9A463C}"/>
              </a:ext>
            </a:extLst>
          </p:cNvPr>
          <p:cNvSpPr txBox="1"/>
          <p:nvPr/>
        </p:nvSpPr>
        <p:spPr>
          <a:xfrm>
            <a:off x="8193668" y="1750136"/>
            <a:ext cx="4316385" cy="409693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nl-NL" b="1" dirty="0">
                <a:latin typeface="Verdana" pitchFamily="34" charset="0"/>
              </a:rPr>
              <a:t>Handelingsperspectief</a:t>
            </a:r>
          </a:p>
          <a:p>
            <a:pPr>
              <a:lnSpc>
                <a:spcPts val="2400"/>
              </a:lnSpc>
            </a:pPr>
            <a:endParaRPr lang="nl-NL" dirty="0">
              <a:latin typeface="Verdana" pitchFamily="34" charset="0"/>
            </a:endParaRPr>
          </a:p>
          <a:p>
            <a:pPr>
              <a:lnSpc>
                <a:spcPts val="2400"/>
              </a:lnSpc>
            </a:pPr>
            <a:r>
              <a:rPr lang="nl-NL" dirty="0">
                <a:latin typeface="Verdana" pitchFamily="34" charset="0"/>
              </a:rPr>
              <a:t>Duurzaam bodemgebruik bijv.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Verdana"/>
                <a:ea typeface="Verdana"/>
              </a:rPr>
              <a:t>Blijvend grasland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Verdana"/>
                <a:ea typeface="Verdana"/>
              </a:rPr>
              <a:t>Vanggewas/groenbemester</a:t>
            </a:r>
            <a:endParaRPr lang="nl-NL" dirty="0">
              <a:latin typeface="Verdana" pitchFamily="34" charset="0"/>
              <a:ea typeface="Verdana"/>
            </a:endParaRP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Verdana"/>
                <a:ea typeface="Verdana"/>
              </a:rPr>
              <a:t>Meer graan in bouwplan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NL" dirty="0">
              <a:latin typeface="Verdana" pitchFamily="34" charset="0"/>
            </a:endParaRPr>
          </a:p>
          <a:p>
            <a:pPr>
              <a:lnSpc>
                <a:spcPts val="2400"/>
              </a:lnSpc>
            </a:pPr>
            <a:r>
              <a:rPr lang="nl-NL" dirty="0">
                <a:latin typeface="Verdana"/>
                <a:ea typeface="Verdana"/>
              </a:rPr>
              <a:t>Verhogen grondwaterstand:</a:t>
            </a:r>
            <a:endParaRPr lang="nl-NL" dirty="0">
              <a:latin typeface="Verdana" pitchFamily="34" charset="0"/>
              <a:ea typeface="Verdana"/>
            </a:endParaRPr>
          </a:p>
          <a:p>
            <a:pPr marL="380990" indent="-380990">
              <a:lnSpc>
                <a:spcPts val="2400"/>
              </a:lnSpc>
              <a:buFont typeface="Arial"/>
              <a:buChar char="•"/>
            </a:pPr>
            <a:r>
              <a:rPr lang="nl-NL" dirty="0">
                <a:latin typeface="Verdana"/>
                <a:ea typeface="Verdana"/>
              </a:rPr>
              <a:t>Peilverhoging</a:t>
            </a:r>
            <a:endParaRPr lang="nl-NL" dirty="0">
              <a:latin typeface="Verdana" pitchFamily="34" charset="0"/>
              <a:ea typeface="Verdana"/>
            </a:endParaRPr>
          </a:p>
          <a:p>
            <a:pPr marL="380990" indent="-380990">
              <a:lnSpc>
                <a:spcPts val="2400"/>
              </a:lnSpc>
              <a:buFont typeface="Arial"/>
              <a:buChar char="•"/>
            </a:pPr>
            <a:r>
              <a:rPr lang="nl-NL" dirty="0">
                <a:latin typeface="Verdana"/>
                <a:ea typeface="Verdana"/>
              </a:rPr>
              <a:t>Waterinfiltratie technieken</a:t>
            </a:r>
          </a:p>
          <a:p>
            <a:pPr marL="380990" indent="-380990">
              <a:lnSpc>
                <a:spcPts val="2400"/>
              </a:lnSpc>
              <a:buFont typeface="Arial"/>
              <a:buChar char="•"/>
            </a:pPr>
            <a:r>
              <a:rPr lang="nl-NL" dirty="0">
                <a:latin typeface="Verdana"/>
                <a:ea typeface="Verdana"/>
              </a:rPr>
              <a:t>Functieverandering (</a:t>
            </a:r>
            <a:r>
              <a:rPr lang="nl-NL" dirty="0" err="1">
                <a:latin typeface="Verdana"/>
                <a:ea typeface="Verdana"/>
              </a:rPr>
              <a:t>paludicultuur</a:t>
            </a:r>
            <a:r>
              <a:rPr lang="nl-NL" dirty="0">
                <a:latin typeface="Verdana"/>
                <a:ea typeface="Verdana"/>
              </a:rPr>
              <a:t> of natuur)</a:t>
            </a:r>
            <a:endParaRPr lang="nl-NL" dirty="0">
              <a:latin typeface="Verdana" pitchFamily="34" charset="0"/>
              <a:ea typeface="Verdana"/>
            </a:endParaRP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GB" sz="1867" dirty="0" err="1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602232B-0222-0650-7F4B-BC9B6842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82921"/>
            <a:ext cx="8987668" cy="3744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FD1C7-E71F-AB80-CCCE-09E1D4B7C6A6}"/>
              </a:ext>
            </a:extLst>
          </p:cNvPr>
          <p:cNvSpPr txBox="1"/>
          <p:nvPr/>
        </p:nvSpPr>
        <p:spPr>
          <a:xfrm>
            <a:off x="606891" y="6174156"/>
            <a:ext cx="4034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Sven van Baren, Eric Arets en Jan Peter Lesschen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1597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60BF48-9A3C-CAA2-43DF-6BD5D117F1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9800682"/>
              </p:ext>
            </p:extLst>
          </p:nvPr>
        </p:nvGraphicFramePr>
        <p:xfrm>
          <a:off x="331304" y="1326499"/>
          <a:ext cx="6586758" cy="5274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180">
                  <a:extLst>
                    <a:ext uri="{9D8B030D-6E8A-4147-A177-3AD203B41FA5}">
                      <a16:colId xmlns:a16="http://schemas.microsoft.com/office/drawing/2014/main" val="2518045043"/>
                    </a:ext>
                  </a:extLst>
                </a:gridCol>
                <a:gridCol w="1449121">
                  <a:extLst>
                    <a:ext uri="{9D8B030D-6E8A-4147-A177-3AD203B41FA5}">
                      <a16:colId xmlns:a16="http://schemas.microsoft.com/office/drawing/2014/main" val="2202106659"/>
                    </a:ext>
                  </a:extLst>
                </a:gridCol>
                <a:gridCol w="1449121">
                  <a:extLst>
                    <a:ext uri="{9D8B030D-6E8A-4147-A177-3AD203B41FA5}">
                      <a16:colId xmlns:a16="http://schemas.microsoft.com/office/drawing/2014/main" val="2869048073"/>
                    </a:ext>
                  </a:extLst>
                </a:gridCol>
                <a:gridCol w="1445336">
                  <a:extLst>
                    <a:ext uri="{9D8B030D-6E8A-4147-A177-3AD203B41FA5}">
                      <a16:colId xmlns:a16="http://schemas.microsoft.com/office/drawing/2014/main" val="3805539916"/>
                    </a:ext>
                  </a:extLst>
                </a:gridCol>
              </a:tblGrid>
              <a:tr h="376734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Emissiesector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nl-NL" sz="1200" kern="1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nl-NL" sz="1200" kern="1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</a:rPr>
                        <a:t>Broeikasgas totaal</a:t>
                      </a:r>
                      <a:endParaRPr lang="nl-NL" sz="1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786571111"/>
                  </a:ext>
                </a:extLst>
              </a:tr>
              <a:tr h="37673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99440" marR="3619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mln. kg CO2-eq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>
                          <a:effectLst/>
                        </a:rPr>
                        <a:t>%</a:t>
                      </a:r>
                      <a:endParaRPr lang="nl-NL" sz="14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1084397039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aardappel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114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3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0,7%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4018404888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vollegrondsgroente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en-US" sz="12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nl-NL" sz="12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2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en-US" sz="1200" kern="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nl-NL" sz="12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3252525718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overige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akkerbouw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855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80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5,3%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1200559311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tuinbouw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142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19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0,9%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2268665679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melkveehouderij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2.390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8.822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63,4%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3163856623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varkenshouderij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131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1.421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8,8%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2087337531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pluimveehouderij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51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87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0,8%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1862245910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vleeskalverenhouderij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60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666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4,1%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3189740429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geiten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52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68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0,7%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1633919716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overige veehouderij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493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921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8,0%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2920392824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nl-NL" sz="12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emengde</a:t>
                      </a: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bedrijven</a:t>
                      </a: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163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1102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7,2%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2042783989"/>
                  </a:ext>
                </a:extLst>
              </a:tr>
              <a:tr h="376734">
                <a:tc>
                  <a:txBody>
                    <a:bodyPr/>
                    <a:lstStyle/>
                    <a:p>
                      <a:pPr marL="36195" marR="3619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Totaal</a:t>
                      </a:r>
                      <a:endParaRPr lang="nl-NL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4.488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200" kern="100" dirty="0">
                          <a:effectLst/>
                        </a:rPr>
                        <a:t>13.194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98145" algn="r"/>
                        </a:tabLst>
                      </a:pPr>
                      <a:r>
                        <a:rPr lang="nl-NL" sz="1200" kern="100" dirty="0">
                          <a:effectLst/>
                        </a:rPr>
                        <a:t>100%</a:t>
                      </a:r>
                      <a:endParaRPr lang="nl-NL" sz="1400" kern="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10" marR="32810" marT="0" marB="0" anchor="ctr"/>
                </a:tc>
                <a:extLst>
                  <a:ext uri="{0D108BD9-81ED-4DB2-BD59-A6C34878D82A}">
                    <a16:rowId xmlns:a16="http://schemas.microsoft.com/office/drawing/2014/main" val="274415804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3A9D0-E9E8-201B-28F3-3D78636C8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6143" y="1717007"/>
            <a:ext cx="4782032" cy="4198017"/>
          </a:xfrm>
        </p:spPr>
        <p:txBody>
          <a:bodyPr>
            <a:normAutofit/>
          </a:bodyPr>
          <a:lstStyle/>
          <a:p>
            <a:r>
              <a:rPr lang="en-US" sz="1700" dirty="0"/>
              <a:t>De Emissieregistratie </a:t>
            </a:r>
            <a:r>
              <a:rPr lang="en-US" sz="1700" dirty="0" err="1"/>
              <a:t>gebruikt</a:t>
            </a:r>
            <a:r>
              <a:rPr lang="en-US" sz="1700" dirty="0"/>
              <a:t> </a:t>
            </a:r>
            <a:r>
              <a:rPr lang="en-US" sz="1700" dirty="0" err="1"/>
              <a:t>standaard</a:t>
            </a:r>
            <a:r>
              <a:rPr lang="en-US" sz="1700" dirty="0"/>
              <a:t> </a:t>
            </a:r>
            <a:r>
              <a:rPr lang="en-US" sz="1700" dirty="0" err="1"/>
              <a:t>indelingen</a:t>
            </a:r>
            <a:r>
              <a:rPr lang="en-US" sz="1700" dirty="0"/>
              <a:t> per </a:t>
            </a:r>
            <a:r>
              <a:rPr lang="en-US" sz="1700" dirty="0" err="1"/>
              <a:t>diersoort</a:t>
            </a:r>
            <a:r>
              <a:rPr lang="en-US" sz="1700" dirty="0"/>
              <a:t> of per </a:t>
            </a:r>
            <a:r>
              <a:rPr lang="en-US" sz="1700" dirty="0" err="1"/>
              <a:t>brontype</a:t>
            </a:r>
            <a:endParaRPr lang="en-US" sz="1700" dirty="0"/>
          </a:p>
          <a:p>
            <a:r>
              <a:rPr lang="en-US" sz="1700" dirty="0" err="1"/>
              <a:t>Recentelijk</a:t>
            </a:r>
            <a:r>
              <a:rPr lang="en-US" sz="1700" dirty="0"/>
              <a:t> </a:t>
            </a:r>
            <a:r>
              <a:rPr lang="en-US" sz="1700" dirty="0" err="1"/>
              <a:t>zijn</a:t>
            </a:r>
            <a:r>
              <a:rPr lang="en-US" sz="1700" dirty="0"/>
              <a:t> de </a:t>
            </a:r>
            <a:r>
              <a:rPr lang="en-US" sz="1700" dirty="0" err="1"/>
              <a:t>landbouwemissies</a:t>
            </a:r>
            <a:r>
              <a:rPr lang="en-US" sz="17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nl-NL" sz="1600" dirty="0"/>
              <a:t>CH</a:t>
            </a:r>
            <a:r>
              <a:rPr lang="nl-NL" sz="1600" baseline="-25000" dirty="0"/>
              <a:t>4 </a:t>
            </a:r>
            <a:r>
              <a:rPr lang="nl-NL" sz="1600" dirty="0"/>
              <a:t>en N</a:t>
            </a:r>
            <a:r>
              <a:rPr lang="nl-NL" sz="1600" baseline="-25000" dirty="0"/>
              <a:t>2</a:t>
            </a:r>
            <a:r>
              <a:rPr lang="nl-NL" sz="1600" dirty="0"/>
              <a:t>0 uit NEMA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toebedeeld</a:t>
            </a:r>
            <a:r>
              <a:rPr lang="en-US" sz="1700" dirty="0"/>
              <a:t> aan de </a:t>
            </a:r>
            <a:r>
              <a:rPr lang="en-US" sz="1700" dirty="0" err="1"/>
              <a:t>Nederlandse</a:t>
            </a:r>
            <a:r>
              <a:rPr lang="en-US" sz="1700" dirty="0"/>
              <a:t> </a:t>
            </a:r>
            <a:r>
              <a:rPr lang="en-US" sz="1700" dirty="0" err="1"/>
              <a:t>Standaard</a:t>
            </a:r>
            <a:r>
              <a:rPr lang="en-US" sz="1700" dirty="0"/>
              <a:t> </a:t>
            </a:r>
            <a:r>
              <a:rPr lang="en-US" sz="1700" dirty="0" err="1"/>
              <a:t>Opbrengst</a:t>
            </a:r>
            <a:r>
              <a:rPr lang="en-US" sz="1700" dirty="0"/>
              <a:t> (NSO) </a:t>
            </a:r>
            <a:r>
              <a:rPr lang="en-US" sz="1700" dirty="0" err="1"/>
              <a:t>indeling</a:t>
            </a:r>
            <a:endParaRPr lang="en-US" sz="1700" dirty="0"/>
          </a:p>
          <a:p>
            <a:r>
              <a:rPr lang="en-US" sz="1700" dirty="0"/>
              <a:t>Hiermee </a:t>
            </a:r>
            <a:r>
              <a:rPr lang="en-US" sz="1700" dirty="0" err="1"/>
              <a:t>zijn</a:t>
            </a:r>
            <a:r>
              <a:rPr lang="en-US" sz="1700" dirty="0"/>
              <a:t> </a:t>
            </a:r>
            <a:r>
              <a:rPr lang="en-US" sz="1700" dirty="0" err="1"/>
              <a:t>emissies</a:t>
            </a:r>
            <a:r>
              <a:rPr lang="en-US" sz="1700" dirty="0"/>
              <a:t> per NSO </a:t>
            </a:r>
            <a:r>
              <a:rPr lang="en-US" sz="1700" dirty="0" err="1"/>
              <a:t>landbouwsector</a:t>
            </a:r>
            <a:r>
              <a:rPr lang="en-US" sz="1700" dirty="0"/>
              <a:t> </a:t>
            </a:r>
            <a:r>
              <a:rPr lang="en-US" sz="1700" dirty="0" err="1"/>
              <a:t>bekend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het </a:t>
            </a:r>
            <a:r>
              <a:rPr lang="en-US" sz="1700" dirty="0" err="1"/>
              <a:t>jaar</a:t>
            </a:r>
            <a:r>
              <a:rPr lang="en-US" sz="1700" dirty="0"/>
              <a:t> 2022</a:t>
            </a:r>
          </a:p>
          <a:p>
            <a:r>
              <a:rPr lang="en-US" sz="1700" dirty="0" err="1"/>
              <a:t>Uitstoot</a:t>
            </a:r>
            <a:r>
              <a:rPr lang="en-US" sz="1700" dirty="0"/>
              <a:t> </a:t>
            </a:r>
            <a:r>
              <a:rPr lang="en-US" sz="1700" dirty="0" err="1"/>
              <a:t>uit</a:t>
            </a:r>
            <a:r>
              <a:rPr lang="en-US" sz="1700" dirty="0"/>
              <a:t> </a:t>
            </a:r>
            <a:r>
              <a:rPr lang="en-US" sz="1700" dirty="0" err="1"/>
              <a:t>aardgasverbruik</a:t>
            </a:r>
            <a:r>
              <a:rPr lang="en-US" sz="1700" dirty="0"/>
              <a:t> in de </a:t>
            </a:r>
            <a:r>
              <a:rPr lang="en-US" sz="1700" dirty="0" err="1"/>
              <a:t>tuinbouw</a:t>
            </a:r>
            <a:r>
              <a:rPr lang="en-US" sz="1700" dirty="0"/>
              <a:t> is in </a:t>
            </a:r>
            <a:r>
              <a:rPr lang="en-US" sz="1700" dirty="0" err="1"/>
              <a:t>dit</a:t>
            </a:r>
            <a:r>
              <a:rPr lang="en-US" sz="1700" dirty="0"/>
              <a:t> </a:t>
            </a:r>
            <a:r>
              <a:rPr lang="en-US" sz="1700" dirty="0" err="1"/>
              <a:t>overzicht</a:t>
            </a:r>
            <a:r>
              <a:rPr lang="en-US" sz="1700" dirty="0"/>
              <a:t> </a:t>
            </a:r>
            <a:r>
              <a:rPr lang="en-US" sz="1700" dirty="0" err="1"/>
              <a:t>niet</a:t>
            </a:r>
            <a:r>
              <a:rPr lang="en-US" sz="1700" dirty="0"/>
              <a:t> </a:t>
            </a:r>
            <a:r>
              <a:rPr lang="en-US" sz="1700" dirty="0" err="1"/>
              <a:t>meegenomen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4F3D6A-5B1B-1DDB-B897-5D85D4C6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257225"/>
            <a:ext cx="10923588" cy="948047"/>
          </a:xfrm>
        </p:spPr>
        <p:txBody>
          <a:bodyPr>
            <a:normAutofit/>
          </a:bodyPr>
          <a:lstStyle/>
          <a:p>
            <a:r>
              <a:rPr lang="en-US" sz="2800" dirty="0" err="1"/>
              <a:t>Emissies</a:t>
            </a:r>
            <a:r>
              <a:rPr lang="en-US" sz="2800" dirty="0"/>
              <a:t> per NSO </a:t>
            </a:r>
            <a:r>
              <a:rPr lang="en-US" sz="2800" dirty="0" err="1"/>
              <a:t>landbouwsector</a:t>
            </a:r>
            <a:endParaRPr lang="nl-NL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7AC8D-3671-D331-E85F-F36C7A0D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8540" y="6221413"/>
            <a:ext cx="380048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E82F8A-2847-CD53-20D1-D5D5FF7A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41" y="24089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0EEF0-59B7-5FA2-296B-623EB0375171}"/>
              </a:ext>
            </a:extLst>
          </p:cNvPr>
          <p:cNvSpPr txBox="1"/>
          <p:nvPr/>
        </p:nvSpPr>
        <p:spPr>
          <a:xfrm>
            <a:off x="7286143" y="6346017"/>
            <a:ext cx="24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NB 1000 </a:t>
            </a:r>
            <a:r>
              <a:rPr lang="en-US" sz="1200" dirty="0" err="1"/>
              <a:t>miljoen</a:t>
            </a:r>
            <a:r>
              <a:rPr lang="en-US" sz="1200" dirty="0"/>
              <a:t> kg = 1 </a:t>
            </a:r>
            <a:r>
              <a:rPr lang="en-US" sz="1200" dirty="0" err="1"/>
              <a:t>Mton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4832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2FE530-1D36-C971-824D-29EBC3B23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128" y="1514480"/>
            <a:ext cx="3826272" cy="5029008"/>
          </a:xfrm>
        </p:spPr>
        <p:txBody>
          <a:bodyPr>
            <a:normAutofit/>
          </a:bodyPr>
          <a:lstStyle/>
          <a:p>
            <a:r>
              <a:rPr lang="nl-NL" sz="1800" dirty="0"/>
              <a:t>Uitstootcijfers voor 2022 (hier incl. energiegebruik glastuinbouw) gecombineerd met economische cijfers uit 2022 van het CBS </a:t>
            </a:r>
          </a:p>
          <a:p>
            <a:r>
              <a:rPr lang="nl-NL" sz="1800" dirty="0"/>
              <a:t>Tuinbouw en </a:t>
            </a:r>
            <a:r>
              <a:rPr lang="nl-NL" sz="1800" dirty="0" err="1"/>
              <a:t>melkvee-houderij</a:t>
            </a:r>
            <a:r>
              <a:rPr lang="nl-NL" sz="1800" dirty="0"/>
              <a:t> hebben grootste aandeel; voor de sector als geheel en per bedrijf</a:t>
            </a:r>
          </a:p>
          <a:p>
            <a:r>
              <a:rPr lang="nl-NL" sz="1800" dirty="0"/>
              <a:t>Economische cijfers kunnen van jaar tot jaar grote fluctuaties vertonen; uitstoot per toegevoegde waarde is daar gevoelig voor</a:t>
            </a:r>
          </a:p>
          <a:p>
            <a:endParaRPr lang="nl-NL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4F3D6A-5B1B-1DDB-B897-5D85D4C6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6" y="203688"/>
            <a:ext cx="10923588" cy="948047"/>
          </a:xfrm>
        </p:spPr>
        <p:txBody>
          <a:bodyPr>
            <a:normAutofit/>
          </a:bodyPr>
          <a:lstStyle/>
          <a:p>
            <a:r>
              <a:rPr lang="en-US" sz="2800" dirty="0" err="1"/>
              <a:t>Emissies</a:t>
            </a:r>
            <a:r>
              <a:rPr lang="en-US" sz="2800" dirty="0"/>
              <a:t> </a:t>
            </a:r>
            <a:r>
              <a:rPr lang="en-US" sz="2800" dirty="0" err="1"/>
              <a:t>gecombineerd</a:t>
            </a:r>
            <a:r>
              <a:rPr lang="en-US" sz="2800" dirty="0"/>
              <a:t> met </a:t>
            </a:r>
            <a:r>
              <a:rPr lang="en-US" sz="2800" dirty="0" err="1"/>
              <a:t>economische</a:t>
            </a:r>
            <a:r>
              <a:rPr lang="en-US" sz="2800" dirty="0"/>
              <a:t> </a:t>
            </a:r>
            <a:r>
              <a:rPr lang="en-US" sz="2800" dirty="0" err="1"/>
              <a:t>cijfers</a:t>
            </a:r>
            <a:r>
              <a:rPr lang="en-US" sz="2800" dirty="0"/>
              <a:t>  </a:t>
            </a:r>
            <a:endParaRPr lang="nl-NL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7AC8D-3671-D331-E85F-F36C7A0D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E82F8A-2847-CD53-20D1-D5D5FF7A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41" y="24089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458E4-4359-5814-0945-590734860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6" t="22464" r="54083" b="58911"/>
          <a:stretch/>
        </p:blipFill>
        <p:spPr>
          <a:xfrm>
            <a:off x="4823722" y="1074177"/>
            <a:ext cx="6499122" cy="2382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41E2B4-5EAF-1C6F-E9AF-156826020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6" t="54996" r="54206" b="17929"/>
          <a:stretch/>
        </p:blipFill>
        <p:spPr>
          <a:xfrm>
            <a:off x="5199544" y="3534868"/>
            <a:ext cx="6034090" cy="31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2FB2CCAA-4029-49EA-8D2F-FF152A341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8" y="721864"/>
            <a:ext cx="10327862" cy="59537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4A4E9E-3E13-4036-BC96-E67EC959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1052513"/>
            <a:ext cx="8747760" cy="948047"/>
          </a:xfrm>
        </p:spPr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?  Emissieregistratie@rivm.nl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A87B7-330A-495A-9019-1D50430E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40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4D50B-16B8-8577-8D0F-B489ABB7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Databronnen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0145C-2E3D-BF7C-4169-EC52125168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sz="2000" dirty="0">
                <a:hlinkClick r:id="rId3"/>
              </a:rPr>
              <a:t>https://www.emissieregistratie.nl/data/overzichtstabellen-lucht/broeikasgassen</a:t>
            </a:r>
            <a:endParaRPr lang="nl-NL" sz="2000" dirty="0"/>
          </a:p>
          <a:p>
            <a:r>
              <a:rPr lang="nl-NL" sz="2000" dirty="0">
                <a:hlinkClick r:id="rId4"/>
              </a:rPr>
              <a:t>https://www.cbs.nl/nl-nl/dossier/dossier-broeikasgassen/welke-sectoren-stoten-broeikasgassen-uit</a:t>
            </a:r>
            <a:r>
              <a:rPr lang="nl-NL" sz="2000" dirty="0"/>
              <a:t> </a:t>
            </a:r>
          </a:p>
          <a:p>
            <a:r>
              <a:rPr lang="nl-NL" sz="2000" dirty="0" err="1">
                <a:hlinkClick r:id="rId5"/>
              </a:rPr>
              <a:t>Greenhouse</a:t>
            </a:r>
            <a:r>
              <a:rPr lang="nl-NL" sz="2000" dirty="0">
                <a:hlinkClick r:id="rId5"/>
              </a:rPr>
              <a:t> gas </a:t>
            </a:r>
            <a:r>
              <a:rPr lang="nl-NL" sz="2000" dirty="0" err="1">
                <a:hlinkClick r:id="rId5"/>
              </a:rPr>
              <a:t>emissions</a:t>
            </a:r>
            <a:r>
              <a:rPr lang="nl-NL" sz="2000" dirty="0">
                <a:hlinkClick r:id="rId5"/>
              </a:rPr>
              <a:t> in the Netherlands 1990-2022, National Inventory Report 2024</a:t>
            </a:r>
            <a:r>
              <a:rPr lang="nl-NL" sz="2000" dirty="0"/>
              <a:t> </a:t>
            </a:r>
          </a:p>
          <a:p>
            <a:r>
              <a:rPr lang="nl-NL" sz="2000" dirty="0"/>
              <a:t>Emissies in NSO indeling, bijlage 36 in C. van Bruggen at al., </a:t>
            </a:r>
            <a:r>
              <a:rPr lang="nl-NL" sz="2000" dirty="0" err="1"/>
              <a:t>WoT</a:t>
            </a:r>
            <a:r>
              <a:rPr lang="nl-NL" sz="2000" dirty="0"/>
              <a:t> </a:t>
            </a:r>
            <a:r>
              <a:rPr lang="nl-NL" sz="2000" dirty="0" err="1"/>
              <a:t>technical</a:t>
            </a:r>
            <a:r>
              <a:rPr lang="nl-NL" sz="2000" dirty="0"/>
              <a:t> report, </a:t>
            </a:r>
            <a:r>
              <a:rPr lang="nl-NL" sz="2000" dirty="0">
                <a:hlinkClick r:id="rId6"/>
              </a:rPr>
              <a:t>Emissies naar lucht uit de landbouw berekend met NEMA voor 1990-2022</a:t>
            </a:r>
            <a:endParaRPr lang="nl-NL" sz="2000" dirty="0"/>
          </a:p>
          <a:p>
            <a:r>
              <a:rPr lang="nl-NL" sz="2000" dirty="0"/>
              <a:t>Interactieve PDF met informatie over </a:t>
            </a:r>
            <a:r>
              <a:rPr lang="nl-NL" sz="2000" dirty="0">
                <a:hlinkClick r:id="rId7"/>
              </a:rPr>
              <a:t>LULUCF</a:t>
            </a:r>
            <a:r>
              <a:rPr lang="nl-NL" sz="2000" dirty="0"/>
              <a:t> sector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E24C3-E8E5-3388-943C-070BCDBE5C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13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35AE8-6D1D-102A-5C41-D3E92C192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282" r="33346" b="7490"/>
          <a:stretch/>
        </p:blipFill>
        <p:spPr>
          <a:xfrm>
            <a:off x="6422309" y="119793"/>
            <a:ext cx="5607252" cy="393836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C91CAC1-DC2C-4CE1-9A4E-51200E2A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4" y="2013814"/>
            <a:ext cx="10962660" cy="4644116"/>
          </a:xfrm>
        </p:spPr>
        <p:txBody>
          <a:bodyPr>
            <a:normAutofit fontScale="92500" lnSpcReduction="20000"/>
          </a:bodyPr>
          <a:lstStyle/>
          <a:p>
            <a:r>
              <a:rPr lang="nl-NL" sz="1900" dirty="0"/>
              <a:t>De Emissieregistratie is het fundament voor het opstellen, uitvoeren en monitoren van </a:t>
            </a:r>
            <a:r>
              <a:rPr lang="nl-NL" sz="1900" dirty="0" err="1"/>
              <a:t>emissiegerelateerd</a:t>
            </a:r>
            <a:r>
              <a:rPr lang="nl-NL" sz="1900" dirty="0"/>
              <a:t> milieubeleid op zowel nationale als regionale schaal</a:t>
            </a:r>
          </a:p>
          <a:p>
            <a:r>
              <a:rPr lang="nl-NL" sz="1900" dirty="0"/>
              <a:t>Cijfers worden gebruikt voor nationale en internationale rapportages</a:t>
            </a:r>
            <a:endParaRPr lang="en-US" sz="1900" dirty="0"/>
          </a:p>
          <a:p>
            <a:r>
              <a:rPr lang="en-US" sz="1900" dirty="0" err="1"/>
              <a:t>Voor</a:t>
            </a:r>
            <a:r>
              <a:rPr lang="en-US" sz="1900" dirty="0"/>
              <a:t> </a:t>
            </a:r>
            <a:r>
              <a:rPr lang="en-US" sz="1900" dirty="0" err="1"/>
              <a:t>emissies</a:t>
            </a:r>
            <a:r>
              <a:rPr lang="en-US" sz="1900" dirty="0"/>
              <a:t> </a:t>
            </a:r>
            <a:r>
              <a:rPr lang="en-US" sz="1900" dirty="0" err="1"/>
              <a:t>naar</a:t>
            </a:r>
            <a:r>
              <a:rPr lang="en-US" sz="1900" dirty="0"/>
              <a:t> </a:t>
            </a:r>
            <a:r>
              <a:rPr lang="en-US" sz="1900" dirty="0" err="1"/>
              <a:t>lucht</a:t>
            </a:r>
            <a:r>
              <a:rPr lang="en-US" sz="1900" dirty="0"/>
              <a:t> en water</a:t>
            </a:r>
            <a:endParaRPr lang="nl-NL" sz="1900" dirty="0"/>
          </a:p>
          <a:p>
            <a:r>
              <a:rPr lang="nl-NL" sz="1900" dirty="0"/>
              <a:t>Voor de broeikasgassen (CO</a:t>
            </a:r>
            <a:r>
              <a:rPr lang="nl-NL" sz="1900" baseline="-25000" dirty="0"/>
              <a:t>2</a:t>
            </a:r>
            <a:r>
              <a:rPr lang="nl-NL" sz="1900" dirty="0"/>
              <a:t>, CH</a:t>
            </a:r>
            <a:r>
              <a:rPr lang="nl-NL" sz="1900" baseline="-25000" dirty="0"/>
              <a:t>4</a:t>
            </a:r>
            <a:r>
              <a:rPr lang="nl-NL" sz="1900" dirty="0"/>
              <a:t>, N</a:t>
            </a:r>
            <a:r>
              <a:rPr lang="nl-NL" sz="1900" baseline="-25000" dirty="0"/>
              <a:t>2</a:t>
            </a:r>
            <a:r>
              <a:rPr lang="nl-NL" sz="1900" dirty="0"/>
              <a:t>0 en F-gassen) en voor luchtverontreinigende stoffen (PM</a:t>
            </a:r>
            <a:r>
              <a:rPr lang="nl-NL" sz="1900" baseline="-25000" dirty="0"/>
              <a:t>10</a:t>
            </a:r>
            <a:r>
              <a:rPr lang="nl-NL" sz="1900" dirty="0"/>
              <a:t>, PM</a:t>
            </a:r>
            <a:r>
              <a:rPr lang="nl-NL" sz="1900" baseline="-25000" dirty="0"/>
              <a:t>2.5</a:t>
            </a:r>
            <a:r>
              <a:rPr lang="nl-NL" sz="1900" dirty="0"/>
              <a:t>, </a:t>
            </a:r>
            <a:r>
              <a:rPr lang="nl-NL" sz="1900" dirty="0" err="1"/>
              <a:t>NO</a:t>
            </a:r>
            <a:r>
              <a:rPr lang="nl-NL" sz="1900" baseline="-25000" dirty="0" err="1"/>
              <a:t>x</a:t>
            </a:r>
            <a:r>
              <a:rPr lang="nl-NL" sz="1900" dirty="0"/>
              <a:t>, NH</a:t>
            </a:r>
            <a:r>
              <a:rPr lang="nl-NL" sz="1900" baseline="-25000" dirty="0"/>
              <a:t>3</a:t>
            </a:r>
            <a:r>
              <a:rPr lang="nl-NL" sz="1900" dirty="0"/>
              <a:t>, et cetera)</a:t>
            </a:r>
          </a:p>
          <a:p>
            <a:r>
              <a:rPr lang="nl-NL" sz="1900" dirty="0"/>
              <a:t>Consortium van RIVM, CBS, PBL, WUR en </a:t>
            </a:r>
            <a:r>
              <a:rPr lang="nl-NL" sz="1900" dirty="0" err="1"/>
              <a:t>Deltares</a:t>
            </a:r>
            <a:r>
              <a:rPr lang="nl-NL" sz="1900" dirty="0"/>
              <a:t> onder regie van het RIVM; daarnaast bijdrages van RWS en TNO</a:t>
            </a:r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  <a:p>
            <a:r>
              <a:rPr lang="nl-NL" sz="1900" dirty="0"/>
              <a:t>Voor elke bron: emissie = emissiefactor * activiteit</a:t>
            </a:r>
          </a:p>
          <a:p>
            <a:r>
              <a:rPr lang="en-US" sz="1900" dirty="0" err="1"/>
              <a:t>Emissies</a:t>
            </a:r>
            <a:r>
              <a:rPr lang="en-US" sz="1900" dirty="0"/>
              <a:t> </a:t>
            </a:r>
            <a:r>
              <a:rPr lang="en-US" sz="1900" dirty="0" err="1"/>
              <a:t>uit</a:t>
            </a:r>
            <a:r>
              <a:rPr lang="en-US" sz="1900" dirty="0"/>
              <a:t> </a:t>
            </a:r>
            <a:r>
              <a:rPr lang="en-US" sz="1900" dirty="0" err="1"/>
              <a:t>landbouwbronnen</a:t>
            </a:r>
            <a:r>
              <a:rPr lang="en-US" sz="1900" dirty="0"/>
              <a:t> </a:t>
            </a:r>
            <a:r>
              <a:rPr lang="en-US" sz="1900" dirty="0" err="1"/>
              <a:t>worden</a:t>
            </a:r>
            <a:r>
              <a:rPr lang="en-US" sz="1900" dirty="0"/>
              <a:t> </a:t>
            </a:r>
            <a:r>
              <a:rPr lang="en-US" sz="1900" dirty="0" err="1"/>
              <a:t>doorgerekend</a:t>
            </a:r>
            <a:r>
              <a:rPr lang="en-US" sz="1900" dirty="0"/>
              <a:t> met </a:t>
            </a:r>
            <a:r>
              <a:rPr lang="en-US" sz="1900" dirty="0" err="1"/>
              <a:t>één</a:t>
            </a:r>
            <a:r>
              <a:rPr lang="en-US" sz="1900" dirty="0"/>
              <a:t> consistent model: National Emission Model Agriculture (NEMA)</a:t>
            </a:r>
            <a:endParaRPr lang="nl-NL" sz="1900" dirty="0"/>
          </a:p>
          <a:p>
            <a:endParaRPr lang="nl-NL" sz="19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C9D7C4-9AA4-4D44-A8A2-38248E1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242536"/>
            <a:ext cx="10923588" cy="948047"/>
          </a:xfrm>
        </p:spPr>
        <p:txBody>
          <a:bodyPr/>
          <a:lstStyle/>
          <a:p>
            <a:r>
              <a:rPr lang="en-US" dirty="0"/>
              <a:t>Emissieregistratie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DCF811-9752-4AF2-895D-6778C4D8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7EAD5-7D8D-0369-111B-25289F3AE8D4}"/>
              </a:ext>
            </a:extLst>
          </p:cNvPr>
          <p:cNvSpPr txBox="1"/>
          <p:nvPr/>
        </p:nvSpPr>
        <p:spPr>
          <a:xfrm>
            <a:off x="6995103" y="531893"/>
            <a:ext cx="343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www.emissieregistratie.nl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49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C9054A-FA59-4B98-874D-D585D3F2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Emissiecijfers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landbouw</a:t>
            </a:r>
            <a:r>
              <a:rPr lang="en-US" dirty="0"/>
              <a:t>- en </a:t>
            </a:r>
            <a:r>
              <a:rPr lang="en-US" dirty="0" err="1"/>
              <a:t>landgebruiksector</a:t>
            </a:r>
            <a:r>
              <a:rPr lang="en-US" dirty="0"/>
              <a:t> </a:t>
            </a:r>
          </a:p>
          <a:p>
            <a:r>
              <a:rPr lang="en-US" dirty="0" err="1"/>
              <a:t>Cijfers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alle </a:t>
            </a:r>
            <a:r>
              <a:rPr lang="en-US" dirty="0" err="1"/>
              <a:t>broeikasgassen</a:t>
            </a:r>
            <a:r>
              <a:rPr lang="en-US" dirty="0"/>
              <a:t> </a:t>
            </a:r>
            <a:r>
              <a:rPr lang="en-US" dirty="0" err="1"/>
              <a:t>gezamenlijk</a:t>
            </a:r>
            <a:r>
              <a:rPr lang="en-US" dirty="0"/>
              <a:t> in </a:t>
            </a:r>
            <a:r>
              <a:rPr lang="nl-NL" sz="2400" dirty="0"/>
              <a:t>CO</a:t>
            </a:r>
            <a:r>
              <a:rPr lang="nl-NL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equivalenten</a:t>
            </a:r>
            <a:r>
              <a:rPr lang="en-US" sz="2400" dirty="0"/>
              <a:t> </a:t>
            </a:r>
          </a:p>
          <a:p>
            <a:r>
              <a:rPr lang="en-US" dirty="0" err="1"/>
              <a:t>Cijfers</a:t>
            </a:r>
            <a:r>
              <a:rPr lang="en-US" dirty="0"/>
              <a:t> per sector</a:t>
            </a:r>
          </a:p>
          <a:p>
            <a:r>
              <a:rPr lang="en-US" sz="2400" dirty="0" err="1"/>
              <a:t>Cijfers</a:t>
            </a:r>
            <a:r>
              <a:rPr lang="en-US" sz="2400" dirty="0"/>
              <a:t> per type </a:t>
            </a:r>
            <a:r>
              <a:rPr lang="en-US" sz="2400" dirty="0" err="1"/>
              <a:t>bron</a:t>
            </a:r>
            <a:r>
              <a:rPr lang="en-US" sz="2400" dirty="0"/>
              <a:t> </a:t>
            </a:r>
            <a:r>
              <a:rPr lang="en-US" sz="2400" dirty="0" err="1"/>
              <a:t>binnen</a:t>
            </a:r>
            <a:r>
              <a:rPr lang="en-US" sz="2400" dirty="0"/>
              <a:t> de </a:t>
            </a:r>
            <a:r>
              <a:rPr lang="en-US" sz="2400" dirty="0" err="1"/>
              <a:t>landbouw</a:t>
            </a:r>
            <a:endParaRPr lang="en-US" sz="2400" dirty="0"/>
          </a:p>
          <a:p>
            <a:r>
              <a:rPr lang="en-US" dirty="0" err="1"/>
              <a:t>Cijfers</a:t>
            </a:r>
            <a:r>
              <a:rPr lang="en-US" dirty="0"/>
              <a:t> per </a:t>
            </a:r>
            <a:r>
              <a:rPr lang="en-US" dirty="0" err="1"/>
              <a:t>broeikasgas</a:t>
            </a:r>
            <a:endParaRPr lang="en-US" dirty="0"/>
          </a:p>
          <a:p>
            <a:r>
              <a:rPr lang="en-US" sz="2400" dirty="0" err="1"/>
              <a:t>Emissiecijfers</a:t>
            </a:r>
            <a:r>
              <a:rPr lang="en-US" sz="2400" dirty="0"/>
              <a:t> van 1990-2022</a:t>
            </a:r>
          </a:p>
          <a:p>
            <a:r>
              <a:rPr lang="en-US" dirty="0" err="1"/>
              <a:t>Emissiecijfers</a:t>
            </a:r>
            <a:r>
              <a:rPr lang="en-US" dirty="0"/>
              <a:t> in </a:t>
            </a:r>
            <a:r>
              <a:rPr lang="en-US" dirty="0" err="1"/>
              <a:t>relatie</a:t>
            </a:r>
            <a:r>
              <a:rPr lang="en-US" dirty="0"/>
              <a:t> tot </a:t>
            </a:r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cijfers</a:t>
            </a:r>
            <a:endParaRPr lang="en-US" sz="2400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26B29-2DD3-141F-D71D-CDEAD56D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emissiecijfers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getoond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67CAE-9B1A-A58E-462F-EF0EF710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72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FE6942-2A26-2434-050F-1308AB1C5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179" y="1034102"/>
            <a:ext cx="7772821" cy="478979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A0DF5E-831D-36C7-311B-A6569FC0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22957"/>
            <a:ext cx="10923588" cy="948047"/>
          </a:xfrm>
        </p:spPr>
        <p:txBody>
          <a:bodyPr/>
          <a:lstStyle/>
          <a:p>
            <a:r>
              <a:rPr lang="en-US" dirty="0" err="1"/>
              <a:t>Nationaal</a:t>
            </a:r>
            <a:r>
              <a:rPr lang="en-US" dirty="0"/>
              <a:t>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opgesplitst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gas)</a:t>
            </a:r>
            <a:endParaRPr lang="nl-NL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562DC-67F2-F774-BD78-0F498F90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5F695-DBF7-3F49-BECB-A1F14C8CE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3891844" cy="3944938"/>
          </a:xfrm>
        </p:spPr>
        <p:txBody>
          <a:bodyPr>
            <a:normAutofit/>
          </a:bodyPr>
          <a:lstStyle/>
          <a:p>
            <a:r>
              <a:rPr lang="en-US" sz="1800" dirty="0" err="1"/>
              <a:t>Broeikasgassen</a:t>
            </a:r>
            <a:endParaRPr lang="en-US" sz="1800" dirty="0"/>
          </a:p>
          <a:p>
            <a:pPr lvl="1"/>
            <a:r>
              <a:rPr lang="en-US" sz="1800" dirty="0" err="1"/>
              <a:t>Koolstofdioxide</a:t>
            </a:r>
            <a:r>
              <a:rPr lang="en-US" sz="1800" dirty="0"/>
              <a:t> 	</a:t>
            </a:r>
            <a:r>
              <a:rPr lang="nl-NL" sz="1800" dirty="0"/>
              <a:t> CO</a:t>
            </a:r>
            <a:r>
              <a:rPr lang="nl-NL" sz="1800" baseline="-25000" dirty="0"/>
              <a:t>2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Methaan</a:t>
            </a:r>
            <a:r>
              <a:rPr lang="en-US" sz="1800" dirty="0"/>
              <a:t> 		 CH</a:t>
            </a:r>
            <a:r>
              <a:rPr lang="en-US" sz="1800" baseline="-25000" dirty="0"/>
              <a:t>4</a:t>
            </a:r>
            <a:endParaRPr lang="en-US" sz="1800" dirty="0"/>
          </a:p>
          <a:p>
            <a:pPr lvl="1"/>
            <a:r>
              <a:rPr lang="en-US" sz="1800" dirty="0" err="1"/>
              <a:t>Lachgas</a:t>
            </a:r>
            <a:r>
              <a:rPr lang="en-US" sz="1800" dirty="0"/>
              <a:t> 		 N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pPr lvl="1"/>
            <a:r>
              <a:rPr lang="en-US" sz="1800" dirty="0"/>
              <a:t>F-</a:t>
            </a:r>
            <a:r>
              <a:rPr lang="en-US" sz="1800" dirty="0" err="1"/>
              <a:t>gassen</a:t>
            </a:r>
            <a:r>
              <a:rPr lang="en-US" sz="1800" dirty="0"/>
              <a:t> (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landbouw</a:t>
            </a:r>
            <a:r>
              <a:rPr lang="en-US" sz="1800" dirty="0"/>
              <a:t> </a:t>
            </a:r>
            <a:r>
              <a:rPr lang="en-US" sz="1800" dirty="0" err="1"/>
              <a:t>niet</a:t>
            </a:r>
            <a:r>
              <a:rPr lang="en-US" sz="1800" dirty="0"/>
              <a:t> van </a:t>
            </a:r>
            <a:r>
              <a:rPr lang="en-US" sz="1800" dirty="0" err="1"/>
              <a:t>belang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Daling</a:t>
            </a:r>
            <a:r>
              <a:rPr lang="en-US" sz="1800" dirty="0"/>
              <a:t> </a:t>
            </a:r>
            <a:r>
              <a:rPr lang="en-US" sz="1800" dirty="0" err="1"/>
              <a:t>emissies</a:t>
            </a:r>
            <a:r>
              <a:rPr lang="en-US" sz="1800" dirty="0"/>
              <a:t> </a:t>
            </a:r>
            <a:r>
              <a:rPr lang="en-US" sz="1800" dirty="0" err="1"/>
              <a:t>ruim</a:t>
            </a:r>
            <a:r>
              <a:rPr lang="en-US" sz="1800" dirty="0"/>
              <a:t> 30% </a:t>
            </a:r>
            <a:r>
              <a:rPr lang="en-US" sz="1800" dirty="0" err="1"/>
              <a:t>sinds</a:t>
            </a:r>
            <a:r>
              <a:rPr lang="en-US" sz="1800" dirty="0"/>
              <a:t> 1990</a:t>
            </a:r>
          </a:p>
          <a:p>
            <a:r>
              <a:rPr lang="en-US" sz="1800" dirty="0" err="1"/>
              <a:t>Eerst</a:t>
            </a:r>
            <a:r>
              <a:rPr lang="en-US" sz="1800" dirty="0"/>
              <a:t> </a:t>
            </a:r>
            <a:r>
              <a:rPr lang="en-US" sz="1800" dirty="0" err="1"/>
              <a:t>voornamelijk</a:t>
            </a:r>
            <a:r>
              <a:rPr lang="en-US" sz="1800" dirty="0"/>
              <a:t> door CH</a:t>
            </a:r>
            <a:r>
              <a:rPr lang="en-US" sz="1800" baseline="-25000" dirty="0"/>
              <a:t>4</a:t>
            </a:r>
            <a:r>
              <a:rPr lang="en-US" sz="1800" dirty="0"/>
              <a:t>, N</a:t>
            </a:r>
            <a:r>
              <a:rPr lang="en-US" sz="1800" baseline="-25000" dirty="0"/>
              <a:t>2</a:t>
            </a:r>
            <a:r>
              <a:rPr lang="en-US" sz="1800" dirty="0"/>
              <a:t>O en F-</a:t>
            </a:r>
            <a:r>
              <a:rPr lang="en-US" sz="1800" dirty="0" err="1"/>
              <a:t>gassen</a:t>
            </a:r>
            <a:r>
              <a:rPr lang="en-US" sz="1800" dirty="0"/>
              <a:t>, </a:t>
            </a:r>
            <a:r>
              <a:rPr lang="en-US" sz="1800" dirty="0" err="1"/>
              <a:t>sinds</a:t>
            </a:r>
            <a:r>
              <a:rPr lang="en-US" sz="1800" dirty="0"/>
              <a:t> </a:t>
            </a:r>
            <a:r>
              <a:rPr lang="en-US" sz="1800" dirty="0" err="1"/>
              <a:t>enkele</a:t>
            </a:r>
            <a:r>
              <a:rPr lang="en-US" sz="1800" dirty="0"/>
              <a:t> </a:t>
            </a:r>
            <a:r>
              <a:rPr lang="en-US" sz="1800" dirty="0" err="1"/>
              <a:t>jaren</a:t>
            </a:r>
            <a:r>
              <a:rPr lang="en-US" sz="1800" dirty="0"/>
              <a:t> </a:t>
            </a:r>
            <a:r>
              <a:rPr lang="en-US" sz="1800" dirty="0" err="1"/>
              <a:t>ook</a:t>
            </a:r>
            <a:r>
              <a:rPr lang="en-US" sz="1800" dirty="0"/>
              <a:t> </a:t>
            </a:r>
            <a:r>
              <a:rPr lang="en-US" sz="1800" dirty="0" err="1"/>
              <a:t>daling</a:t>
            </a:r>
            <a:r>
              <a:rPr lang="en-US" sz="1800" dirty="0"/>
              <a:t> in </a:t>
            </a:r>
            <a:r>
              <a:rPr lang="nl-NL" sz="1800" dirty="0"/>
              <a:t>CO</a:t>
            </a:r>
            <a:r>
              <a:rPr lang="nl-NL" sz="1800" baseline="-25000" dirty="0"/>
              <a:t>2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D5464-685F-BBF9-6F6F-F376581C67CD}"/>
              </a:ext>
            </a:extLst>
          </p:cNvPr>
          <p:cNvSpPr txBox="1"/>
          <p:nvPr/>
        </p:nvSpPr>
        <p:spPr>
          <a:xfrm>
            <a:off x="6096000" y="6143378"/>
            <a:ext cx="5213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NB CH</a:t>
            </a:r>
            <a:r>
              <a:rPr lang="en-US" sz="1000" baseline="-25000" dirty="0"/>
              <a:t>4</a:t>
            </a:r>
            <a:r>
              <a:rPr lang="en-US" sz="1000" dirty="0"/>
              <a:t>, N</a:t>
            </a:r>
            <a:r>
              <a:rPr lang="en-US" sz="1000" baseline="-25000" dirty="0"/>
              <a:t>2</a:t>
            </a:r>
            <a:r>
              <a:rPr lang="en-US" sz="1000" dirty="0"/>
              <a:t>O en F-</a:t>
            </a:r>
            <a:r>
              <a:rPr lang="en-US" sz="1000" dirty="0" err="1"/>
              <a:t>gassen</a:t>
            </a:r>
            <a:r>
              <a:rPr lang="en-US" sz="1000" dirty="0"/>
              <a:t> </a:t>
            </a:r>
            <a:r>
              <a:rPr lang="en-US" sz="1000" dirty="0" err="1"/>
              <a:t>emissies</a:t>
            </a:r>
            <a:r>
              <a:rPr lang="en-US" sz="1000" dirty="0"/>
              <a:t> </a:t>
            </a:r>
            <a:r>
              <a:rPr lang="en-US" sz="1000" dirty="0" err="1"/>
              <a:t>worden</a:t>
            </a:r>
            <a:r>
              <a:rPr lang="en-US" sz="1000" dirty="0"/>
              <a:t> </a:t>
            </a:r>
            <a:r>
              <a:rPr lang="en-US" sz="1000" dirty="0" err="1"/>
              <a:t>uitgedrukt</a:t>
            </a:r>
            <a:r>
              <a:rPr lang="en-US" sz="1000" dirty="0"/>
              <a:t> in </a:t>
            </a:r>
            <a:r>
              <a:rPr lang="nl-NL" sz="1000" dirty="0"/>
              <a:t>CO</a:t>
            </a:r>
            <a:r>
              <a:rPr lang="nl-NL" sz="1000" baseline="-25000" dirty="0"/>
              <a:t>2</a:t>
            </a:r>
            <a:r>
              <a:rPr lang="en-US" sz="1000" dirty="0"/>
              <a:t> </a:t>
            </a:r>
            <a:r>
              <a:rPr lang="en-US" sz="1000" dirty="0" err="1"/>
              <a:t>equivalenten</a:t>
            </a:r>
            <a:r>
              <a:rPr lang="en-US" sz="1000" dirty="0"/>
              <a:t> </a:t>
            </a:r>
            <a:r>
              <a:rPr lang="en-US" sz="1000" dirty="0" err="1"/>
              <a:t>mbv</a:t>
            </a:r>
            <a:r>
              <a:rPr lang="en-US" sz="1000" dirty="0"/>
              <a:t> Greenhouse Warming Potentials (GWPs) </a:t>
            </a:r>
            <a:r>
              <a:rPr lang="en-US" sz="1000" dirty="0" err="1"/>
              <a:t>voor</a:t>
            </a:r>
            <a:r>
              <a:rPr lang="en-US" sz="1000" dirty="0"/>
              <a:t> de </a:t>
            </a:r>
            <a:r>
              <a:rPr lang="en-US" sz="1000" dirty="0" err="1"/>
              <a:t>vergelijkbaarheid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791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showing the number of green and black colored lines&#10;&#10;Description automatically generated with medium confidence">
            <a:extLst>
              <a:ext uri="{FF2B5EF4-FFF2-40B4-BE49-F238E27FC236}">
                <a16:creationId xmlns:a16="http://schemas.microsoft.com/office/drawing/2014/main" id="{09FB52EC-F4AE-7F0F-4503-1DCD4B32B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57" y="1590235"/>
            <a:ext cx="7945943" cy="43035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A0DF5E-831D-36C7-311B-A6569FC0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314512"/>
            <a:ext cx="10923588" cy="948047"/>
          </a:xfrm>
        </p:spPr>
        <p:txBody>
          <a:bodyPr/>
          <a:lstStyle/>
          <a:p>
            <a:r>
              <a:rPr lang="en-US" dirty="0" err="1"/>
              <a:t>Nationaal</a:t>
            </a:r>
            <a:r>
              <a:rPr lang="en-US" dirty="0"/>
              <a:t>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opgesplitst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sector, </a:t>
            </a:r>
            <a:r>
              <a:rPr lang="en-US" sz="2000" dirty="0" err="1"/>
              <a:t>internationale</a:t>
            </a:r>
            <a:r>
              <a:rPr lang="en-US" sz="2000" dirty="0"/>
              <a:t> </a:t>
            </a:r>
            <a:r>
              <a:rPr lang="en-US" sz="2000" dirty="0" err="1"/>
              <a:t>indeling</a:t>
            </a:r>
            <a:r>
              <a:rPr lang="en-US" sz="2000" dirty="0"/>
              <a:t>)</a:t>
            </a:r>
            <a:endParaRPr lang="nl-NL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562DC-67F2-F774-BD78-0F498F90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C410F8-14CA-D3B3-2A75-C28F506EC7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002" y="2289175"/>
            <a:ext cx="3381413" cy="3932238"/>
          </a:xfrm>
        </p:spPr>
        <p:txBody>
          <a:bodyPr>
            <a:normAutofit/>
          </a:bodyPr>
          <a:lstStyle/>
          <a:p>
            <a:r>
              <a:rPr lang="en-US" sz="1800" dirty="0" err="1"/>
              <a:t>Aandeel</a:t>
            </a:r>
            <a:r>
              <a:rPr lang="en-US" sz="1800" dirty="0"/>
              <a:t> </a:t>
            </a:r>
            <a:r>
              <a:rPr lang="en-US" sz="1800" dirty="0" err="1"/>
              <a:t>landbouwsector</a:t>
            </a:r>
            <a:r>
              <a:rPr lang="en-US" sz="1800" dirty="0"/>
              <a:t> </a:t>
            </a:r>
            <a:r>
              <a:rPr lang="en-US" sz="1800" dirty="0" err="1"/>
              <a:t>ruim</a:t>
            </a:r>
            <a:r>
              <a:rPr lang="en-US" sz="1800" dirty="0"/>
              <a:t> 15 </a:t>
            </a:r>
            <a:r>
              <a:rPr lang="en-US" sz="1800" dirty="0" err="1"/>
              <a:t>procent</a:t>
            </a:r>
            <a:endParaRPr lang="en-US" sz="1800" dirty="0"/>
          </a:p>
          <a:p>
            <a:r>
              <a:rPr lang="en-US" sz="1800" dirty="0" err="1"/>
              <a:t>Dit</a:t>
            </a:r>
            <a:r>
              <a:rPr lang="en-US" sz="1800" dirty="0"/>
              <a:t> is </a:t>
            </a:r>
            <a:r>
              <a:rPr lang="en-US" sz="1800" dirty="0" err="1"/>
              <a:t>exclusief</a:t>
            </a:r>
            <a:r>
              <a:rPr lang="en-US" sz="1800" dirty="0"/>
              <a:t> </a:t>
            </a:r>
            <a:r>
              <a:rPr lang="en-US" sz="1800" dirty="0" err="1"/>
              <a:t>emissies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mobiele</a:t>
            </a:r>
            <a:r>
              <a:rPr lang="en-US" sz="1800" dirty="0"/>
              <a:t> </a:t>
            </a:r>
            <a:r>
              <a:rPr lang="en-US" sz="1800" dirty="0" err="1"/>
              <a:t>landbouw-werktuigen</a:t>
            </a:r>
            <a:r>
              <a:rPr lang="en-US" sz="1800" dirty="0"/>
              <a:t>: circa 1.3 </a:t>
            </a:r>
            <a:r>
              <a:rPr lang="en-US" sz="1800" dirty="0" err="1"/>
              <a:t>Mton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Aandeel</a:t>
            </a:r>
            <a:r>
              <a:rPr lang="en-US" sz="1800" dirty="0"/>
              <a:t> </a:t>
            </a:r>
            <a:r>
              <a:rPr lang="en-US" sz="1800" dirty="0" err="1"/>
              <a:t>landgebruiksector</a:t>
            </a:r>
            <a:r>
              <a:rPr lang="en-US" sz="1800" dirty="0"/>
              <a:t> </a:t>
            </a:r>
            <a:r>
              <a:rPr lang="en-US" sz="1800" dirty="0" err="1"/>
              <a:t>ruim</a:t>
            </a:r>
            <a:r>
              <a:rPr lang="en-US" sz="1800" dirty="0"/>
              <a:t> 3 </a:t>
            </a:r>
            <a:r>
              <a:rPr lang="en-US" sz="1800" dirty="0" err="1"/>
              <a:t>procent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C5315-D26A-AB68-62CF-272B4B705CFC}"/>
              </a:ext>
            </a:extLst>
          </p:cNvPr>
          <p:cNvSpPr txBox="1"/>
          <p:nvPr/>
        </p:nvSpPr>
        <p:spPr>
          <a:xfrm>
            <a:off x="6279927" y="6106541"/>
            <a:ext cx="5275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NB LULUCF </a:t>
            </a:r>
            <a:r>
              <a:rPr lang="en-US" sz="1000" dirty="0" err="1"/>
              <a:t>staat</a:t>
            </a:r>
            <a:r>
              <a:rPr lang="en-US" sz="1000" dirty="0"/>
              <a:t> </a:t>
            </a:r>
            <a:r>
              <a:rPr lang="en-US" sz="1000" dirty="0" err="1"/>
              <a:t>voor</a:t>
            </a:r>
            <a:r>
              <a:rPr lang="en-US" sz="1000" dirty="0"/>
              <a:t> </a:t>
            </a:r>
            <a:r>
              <a:rPr lang="en-US" sz="1000" dirty="0" err="1"/>
              <a:t>emissies</a:t>
            </a:r>
            <a:r>
              <a:rPr lang="en-US" sz="1000" dirty="0"/>
              <a:t> </a:t>
            </a:r>
            <a:r>
              <a:rPr lang="en-US" sz="1000" dirty="0" err="1"/>
              <a:t>uit</a:t>
            </a:r>
            <a:r>
              <a:rPr lang="en-US" sz="1000" dirty="0"/>
              <a:t> de sector Land use, land use change and forestry. In </a:t>
            </a:r>
            <a:r>
              <a:rPr lang="en-US" sz="1000" dirty="0" err="1"/>
              <a:t>deze</a:t>
            </a:r>
            <a:r>
              <a:rPr lang="en-US" sz="1000" dirty="0"/>
              <a:t> </a:t>
            </a:r>
            <a:r>
              <a:rPr lang="en-US" sz="1000" dirty="0" err="1"/>
              <a:t>presentatie</a:t>
            </a:r>
            <a:r>
              <a:rPr lang="en-US" sz="1000" dirty="0"/>
              <a:t> </a:t>
            </a:r>
            <a:r>
              <a:rPr lang="en-US" sz="1000" dirty="0" err="1"/>
              <a:t>aangeduid</a:t>
            </a:r>
            <a:r>
              <a:rPr lang="en-US" sz="1000" dirty="0"/>
              <a:t> met </a:t>
            </a:r>
            <a:r>
              <a:rPr lang="en-US" sz="1000" dirty="0" err="1"/>
              <a:t>Landgebruik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90216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0DF5E-831D-36C7-311B-A6569FC0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37" y="314512"/>
            <a:ext cx="10923588" cy="948047"/>
          </a:xfrm>
        </p:spPr>
        <p:txBody>
          <a:bodyPr/>
          <a:lstStyle/>
          <a:p>
            <a:r>
              <a:rPr lang="en-US" dirty="0" err="1"/>
              <a:t>Nationaal</a:t>
            </a:r>
            <a:r>
              <a:rPr lang="en-US" dirty="0"/>
              <a:t>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opgesplitst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sector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klimaatakkoord</a:t>
            </a:r>
            <a:r>
              <a:rPr lang="en-US" sz="2000" dirty="0"/>
              <a:t>)</a:t>
            </a:r>
            <a:endParaRPr lang="nl-NL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562DC-67F2-F774-BD78-0F498F90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C410F8-14CA-D3B3-2A75-C28F506EC7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002" y="2289175"/>
            <a:ext cx="3693930" cy="3932238"/>
          </a:xfrm>
        </p:spPr>
        <p:txBody>
          <a:bodyPr>
            <a:normAutofit/>
          </a:bodyPr>
          <a:lstStyle/>
          <a:p>
            <a:r>
              <a:rPr lang="en-US" sz="1800" dirty="0" err="1"/>
              <a:t>Emissies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landbouwsector</a:t>
            </a:r>
            <a:r>
              <a:rPr lang="en-US" sz="1800" dirty="0"/>
              <a:t> met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kwart</a:t>
            </a:r>
            <a:r>
              <a:rPr lang="en-US" sz="1800" dirty="0"/>
              <a:t> </a:t>
            </a:r>
            <a:r>
              <a:rPr lang="en-US" sz="1800" dirty="0" err="1"/>
              <a:t>gedaald</a:t>
            </a:r>
            <a:r>
              <a:rPr lang="en-US" sz="1800" dirty="0"/>
              <a:t> </a:t>
            </a:r>
            <a:r>
              <a:rPr lang="en-US" sz="1800" dirty="0" err="1"/>
              <a:t>sinds</a:t>
            </a:r>
            <a:r>
              <a:rPr lang="en-US" sz="1800" dirty="0"/>
              <a:t> 1990 </a:t>
            </a:r>
            <a:r>
              <a:rPr lang="en-US" sz="1800" dirty="0" err="1"/>
              <a:t>naar</a:t>
            </a:r>
            <a:r>
              <a:rPr lang="en-US" sz="1800" dirty="0"/>
              <a:t> 24,5 </a:t>
            </a:r>
            <a:r>
              <a:rPr lang="en-US" sz="1800" dirty="0" err="1"/>
              <a:t>Mton</a:t>
            </a:r>
            <a:r>
              <a:rPr lang="en-US" sz="1800" dirty="0"/>
              <a:t> in 2022</a:t>
            </a:r>
          </a:p>
          <a:p>
            <a:r>
              <a:rPr lang="en-US" sz="1800" dirty="0" err="1"/>
              <a:t>Emissies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landgebruiksector</a:t>
            </a:r>
            <a:r>
              <a:rPr lang="en-US" sz="1800" dirty="0"/>
              <a:t> </a:t>
            </a:r>
            <a:r>
              <a:rPr lang="en-US" sz="1800" dirty="0" err="1"/>
              <a:t>tonen</a:t>
            </a:r>
            <a:r>
              <a:rPr lang="en-US" sz="1800" dirty="0"/>
              <a:t> </a:t>
            </a:r>
            <a:r>
              <a:rPr lang="en-US" sz="1800" dirty="0" err="1"/>
              <a:t>geringe</a:t>
            </a:r>
            <a:r>
              <a:rPr lang="en-US" sz="1800" dirty="0"/>
              <a:t> </a:t>
            </a:r>
            <a:r>
              <a:rPr lang="en-US" sz="1800" dirty="0" err="1"/>
              <a:t>variatie</a:t>
            </a:r>
            <a:r>
              <a:rPr lang="en-US" sz="1800" dirty="0"/>
              <a:t> </a:t>
            </a:r>
            <a:r>
              <a:rPr lang="en-US" sz="1800" dirty="0" err="1"/>
              <a:t>sinds</a:t>
            </a:r>
            <a:r>
              <a:rPr lang="en-US" sz="1800" dirty="0"/>
              <a:t> 1990; </a:t>
            </a:r>
            <a:r>
              <a:rPr lang="en-US" sz="1800" dirty="0" err="1"/>
              <a:t>emissies</a:t>
            </a:r>
            <a:r>
              <a:rPr lang="en-US" sz="1800" dirty="0"/>
              <a:t> 5,1 </a:t>
            </a:r>
            <a:r>
              <a:rPr lang="en-US" sz="1800" dirty="0" err="1"/>
              <a:t>Mton</a:t>
            </a:r>
            <a:r>
              <a:rPr lang="en-US" sz="1800" dirty="0"/>
              <a:t> in 2022 </a:t>
            </a:r>
          </a:p>
        </p:txBody>
      </p:sp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5CDE5DD-B95C-740E-CBCD-9C765ADAD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10" y="1262559"/>
            <a:ext cx="6955181" cy="521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1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0745A5-C645-F3B8-47FB-20E61B556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751" y="2017572"/>
            <a:ext cx="5005389" cy="4364878"/>
          </a:xfrm>
        </p:spPr>
        <p:txBody>
          <a:bodyPr/>
          <a:lstStyle/>
          <a:p>
            <a:r>
              <a:rPr lang="en-US" sz="2000" dirty="0" err="1"/>
              <a:t>Indicatief</a:t>
            </a:r>
            <a:r>
              <a:rPr lang="en-US" sz="2000" dirty="0"/>
              <a:t> </a:t>
            </a:r>
            <a:r>
              <a:rPr lang="en-US" sz="2000" dirty="0" err="1"/>
              <a:t>restdoelemissies</a:t>
            </a:r>
            <a:r>
              <a:rPr lang="en-US" sz="2000" dirty="0"/>
              <a:t> </a:t>
            </a:r>
            <a:r>
              <a:rPr lang="en-US" sz="2000" dirty="0" err="1"/>
              <a:t>landbouw</a:t>
            </a:r>
            <a:r>
              <a:rPr lang="en-US" sz="2000" dirty="0"/>
              <a:t> in 2030 is 17,9 </a:t>
            </a:r>
            <a:r>
              <a:rPr lang="en-US" sz="2000" dirty="0" err="1"/>
              <a:t>Mton</a:t>
            </a:r>
            <a:endParaRPr lang="en-US" sz="2000" dirty="0"/>
          </a:p>
          <a:p>
            <a:r>
              <a:rPr lang="nl-NL" sz="2000" dirty="0"/>
              <a:t>Om dit restdoel te halen is de komende jaren een circa drie keer snellere reductie nodig dan bereikt sinds 1990</a:t>
            </a:r>
            <a:endParaRPr lang="en-US" sz="2000" dirty="0"/>
          </a:p>
          <a:p>
            <a:r>
              <a:rPr lang="en-US" sz="2000" dirty="0" err="1"/>
              <a:t>Plannen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nieuwe</a:t>
            </a:r>
            <a:r>
              <a:rPr lang="en-US" sz="2000" dirty="0"/>
              <a:t> </a:t>
            </a:r>
            <a:r>
              <a:rPr lang="en-US" sz="2000" dirty="0" err="1"/>
              <a:t>derogatie</a:t>
            </a:r>
            <a:r>
              <a:rPr lang="en-US" sz="2000" dirty="0"/>
              <a:t> </a:t>
            </a:r>
            <a:r>
              <a:rPr lang="en-US" sz="2000" dirty="0" err="1"/>
              <a:t>remt</a:t>
            </a:r>
            <a:r>
              <a:rPr lang="en-US" sz="2000" dirty="0"/>
              <a:t> </a:t>
            </a:r>
            <a:r>
              <a:rPr lang="en-US" sz="2000" dirty="0" err="1"/>
              <a:t>emissiedaling</a:t>
            </a:r>
            <a:r>
              <a:rPr lang="en-US" sz="2000" dirty="0"/>
              <a:t>; minder dan 5 </a:t>
            </a:r>
            <a:r>
              <a:rPr lang="en-US" sz="2000" dirty="0" err="1"/>
              <a:t>procent</a:t>
            </a:r>
            <a:r>
              <a:rPr lang="en-US" sz="2000" dirty="0"/>
              <a:t> </a:t>
            </a:r>
            <a:r>
              <a:rPr lang="en-US" sz="2000" dirty="0" err="1"/>
              <a:t>kans</a:t>
            </a:r>
            <a:r>
              <a:rPr lang="en-US" sz="2000" dirty="0"/>
              <a:t> op </a:t>
            </a:r>
            <a:r>
              <a:rPr lang="en-US" sz="2000" dirty="0" err="1"/>
              <a:t>halen</a:t>
            </a:r>
            <a:r>
              <a:rPr lang="en-US" sz="2000" dirty="0"/>
              <a:t> </a:t>
            </a:r>
            <a:r>
              <a:rPr lang="en-US" sz="2000" dirty="0" err="1"/>
              <a:t>indicatief</a:t>
            </a:r>
            <a:r>
              <a:rPr lang="en-US" sz="2000" dirty="0"/>
              <a:t> </a:t>
            </a:r>
            <a:r>
              <a:rPr lang="en-US" sz="2000" dirty="0" err="1"/>
              <a:t>restemissiedoel</a:t>
            </a:r>
            <a:endParaRPr lang="en-US" sz="2000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CD0E0-C8EB-C32A-E134-21302F2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11" y="314512"/>
            <a:ext cx="10923588" cy="948047"/>
          </a:xfrm>
        </p:spPr>
        <p:txBody>
          <a:bodyPr>
            <a:normAutofit/>
          </a:bodyPr>
          <a:lstStyle/>
          <a:p>
            <a:r>
              <a:rPr lang="en-US" dirty="0" err="1"/>
              <a:t>Klimaat</a:t>
            </a:r>
            <a:r>
              <a:rPr lang="en-US" dirty="0"/>
              <a:t> en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verkenning</a:t>
            </a:r>
            <a:r>
              <a:rPr lang="en-US" dirty="0"/>
              <a:t> (PBL)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17E28-19DF-FF12-1FF7-BB15A4D4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0A32B16-0304-30AD-6CB1-577F51B9A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729" r="45337"/>
          <a:stretch/>
        </p:blipFill>
        <p:spPr>
          <a:xfrm>
            <a:off x="5648656" y="1924205"/>
            <a:ext cx="4204126" cy="4206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7B3B7-452B-887D-A959-232BE2BD2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64" t="18380" r="3234" b="60791"/>
          <a:stretch/>
        </p:blipFill>
        <p:spPr>
          <a:xfrm>
            <a:off x="8948239" y="4410922"/>
            <a:ext cx="3243761" cy="1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B095C2-88BA-478E-04D7-A0BE9DFF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err="1"/>
              <a:t>bronnen</a:t>
            </a:r>
            <a:r>
              <a:rPr lang="en-US" dirty="0"/>
              <a:t> in de </a:t>
            </a:r>
            <a:r>
              <a:rPr lang="en-US" dirty="0" err="1"/>
              <a:t>landbouwsector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82CE-B4BC-001F-95E5-38D9D5B0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76456A-CDAF-8A59-E167-83ECAC54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47995"/>
              </p:ext>
            </p:extLst>
          </p:nvPr>
        </p:nvGraphicFramePr>
        <p:xfrm>
          <a:off x="947854" y="2632401"/>
          <a:ext cx="10342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2561">
                  <a:extLst>
                    <a:ext uri="{9D8B030D-6E8A-4147-A177-3AD203B41FA5}">
                      <a16:colId xmlns:a16="http://schemas.microsoft.com/office/drawing/2014/main" val="2832962361"/>
                    </a:ext>
                  </a:extLst>
                </a:gridCol>
                <a:gridCol w="969968">
                  <a:extLst>
                    <a:ext uri="{9D8B030D-6E8A-4147-A177-3AD203B41FA5}">
                      <a16:colId xmlns:a16="http://schemas.microsoft.com/office/drawing/2014/main" val="2022363614"/>
                    </a:ext>
                  </a:extLst>
                </a:gridCol>
                <a:gridCol w="1057017">
                  <a:extLst>
                    <a:ext uri="{9D8B030D-6E8A-4147-A177-3AD203B41FA5}">
                      <a16:colId xmlns:a16="http://schemas.microsoft.com/office/drawing/2014/main" val="2835070623"/>
                    </a:ext>
                  </a:extLst>
                </a:gridCol>
                <a:gridCol w="1122455">
                  <a:extLst>
                    <a:ext uri="{9D8B030D-6E8A-4147-A177-3AD203B41FA5}">
                      <a16:colId xmlns:a16="http://schemas.microsoft.com/office/drawing/2014/main" val="1106858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Bron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nl-NL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nl-NL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nl-NL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7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Mest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stal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opslag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bewerking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verwerking</a:t>
                      </a:r>
                      <a:r>
                        <a:rPr lang="en-US" dirty="0"/>
                        <a:t> en </a:t>
                      </a:r>
                      <a:r>
                        <a:rPr lang="en-US" dirty="0" err="1"/>
                        <a:t>toedienen</a:t>
                      </a:r>
                      <a:r>
                        <a:rPr lang="en-US" dirty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0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Fermentatie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64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Toediening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kalk</a:t>
                      </a:r>
                      <a:r>
                        <a:rPr lang="en-US" dirty="0"/>
                        <a:t> en </a:t>
                      </a:r>
                      <a:r>
                        <a:rPr lang="en-US" dirty="0" err="1"/>
                        <a:t>ureum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1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Aardgasverbruik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glastuinbouw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1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Aandeel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Landbouw</a:t>
                      </a:r>
                      <a:r>
                        <a:rPr lang="en-US" b="1" dirty="0"/>
                        <a:t> in national </a:t>
                      </a:r>
                      <a:r>
                        <a:rPr lang="en-US" b="1" dirty="0" err="1"/>
                        <a:t>totaal</a:t>
                      </a:r>
                      <a:r>
                        <a:rPr lang="en-US" b="1" dirty="0"/>
                        <a:t> (per gas)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4%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76%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72%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9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39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54FEC1-8A88-0B3B-A1B6-DACEC22C42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6345" y="1331070"/>
            <a:ext cx="7581922" cy="568644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4BAD-2FF7-6BC4-DCD4-8407D22E1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8311" y="2276475"/>
            <a:ext cx="3338888" cy="3944938"/>
          </a:xfrm>
        </p:spPr>
        <p:txBody>
          <a:bodyPr>
            <a:normAutofit/>
          </a:bodyPr>
          <a:lstStyle/>
          <a:p>
            <a:r>
              <a:rPr lang="en-US" sz="1800" dirty="0" err="1"/>
              <a:t>Emissies</a:t>
            </a:r>
            <a:r>
              <a:rPr lang="en-US" sz="1800" dirty="0"/>
              <a:t> </a:t>
            </a:r>
            <a:r>
              <a:rPr lang="en-US" sz="1800" dirty="0" err="1"/>
              <a:t>gerelateerd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mest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vooral</a:t>
            </a:r>
            <a:r>
              <a:rPr lang="en-US" sz="1800" dirty="0"/>
              <a:t>  </a:t>
            </a:r>
            <a:r>
              <a:rPr lang="en-US" sz="1800" dirty="0" err="1"/>
              <a:t>afgenomen</a:t>
            </a:r>
            <a:r>
              <a:rPr lang="en-US" sz="1800" dirty="0"/>
              <a:t> </a:t>
            </a:r>
            <a:r>
              <a:rPr lang="en-US" sz="1800" dirty="0" err="1"/>
              <a:t>vanwege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afname</a:t>
            </a:r>
            <a:r>
              <a:rPr lang="en-US" sz="1800" dirty="0"/>
              <a:t> van de </a:t>
            </a:r>
            <a:r>
              <a:rPr lang="en-US" sz="1800" dirty="0" err="1"/>
              <a:t>mesthoeveelheid</a:t>
            </a:r>
            <a:endParaRPr lang="en-US" sz="1800" dirty="0"/>
          </a:p>
          <a:p>
            <a:r>
              <a:rPr lang="en-US" sz="1800" dirty="0" err="1"/>
              <a:t>Fermentatie</a:t>
            </a:r>
            <a:r>
              <a:rPr lang="en-US" sz="1800" dirty="0"/>
              <a:t> is </a:t>
            </a:r>
            <a:r>
              <a:rPr lang="en-US" sz="1800" dirty="0" err="1"/>
              <a:t>gedaald</a:t>
            </a:r>
            <a:r>
              <a:rPr lang="en-US" sz="1800" dirty="0"/>
              <a:t> door </a:t>
            </a:r>
            <a:r>
              <a:rPr lang="en-US" sz="1800" dirty="0" err="1"/>
              <a:t>lagere</a:t>
            </a:r>
            <a:r>
              <a:rPr lang="en-US" sz="1800" dirty="0"/>
              <a:t> </a:t>
            </a:r>
            <a:r>
              <a:rPr lang="en-US" sz="1800" dirty="0" err="1"/>
              <a:t>aantallen</a:t>
            </a:r>
            <a:r>
              <a:rPr lang="en-US" sz="1800" dirty="0"/>
              <a:t> </a:t>
            </a:r>
            <a:r>
              <a:rPr lang="en-US" sz="1800" dirty="0" err="1"/>
              <a:t>dieren</a:t>
            </a:r>
            <a:endParaRPr lang="en-US" sz="1800" dirty="0"/>
          </a:p>
          <a:p>
            <a:r>
              <a:rPr lang="en-US" sz="1800" dirty="0" err="1"/>
              <a:t>Sterke</a:t>
            </a:r>
            <a:r>
              <a:rPr lang="en-US" sz="1800" dirty="0"/>
              <a:t> </a:t>
            </a:r>
            <a:r>
              <a:rPr lang="en-US" sz="1800" dirty="0" err="1"/>
              <a:t>daling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aardgasverbruik</a:t>
            </a:r>
            <a:r>
              <a:rPr lang="en-US" sz="1800" dirty="0"/>
              <a:t> in 2022 </a:t>
            </a:r>
            <a:r>
              <a:rPr lang="en-US" sz="1800" dirty="0" err="1"/>
              <a:t>tgv</a:t>
            </a:r>
            <a:r>
              <a:rPr lang="en-US" sz="1800" dirty="0"/>
              <a:t> </a:t>
            </a:r>
            <a:r>
              <a:rPr lang="en-US" sz="1800" dirty="0" err="1"/>
              <a:t>hoge</a:t>
            </a:r>
            <a:r>
              <a:rPr lang="en-US" sz="1800" dirty="0"/>
              <a:t> </a:t>
            </a:r>
            <a:r>
              <a:rPr lang="en-US" sz="1800" dirty="0" err="1"/>
              <a:t>gasprijzen</a:t>
            </a:r>
            <a:r>
              <a:rPr lang="en-US" sz="1800" dirty="0"/>
              <a:t> </a:t>
            </a:r>
            <a:endParaRPr lang="nl-NL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37D188-D7B2-FB79-2454-8B307C14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383023"/>
            <a:ext cx="10923588" cy="948047"/>
          </a:xfrm>
        </p:spPr>
        <p:txBody>
          <a:bodyPr/>
          <a:lstStyle/>
          <a:p>
            <a:r>
              <a:rPr lang="en-US" dirty="0" err="1"/>
              <a:t>Emissies</a:t>
            </a:r>
            <a:r>
              <a:rPr lang="en-US" dirty="0"/>
              <a:t> per type </a:t>
            </a:r>
            <a:r>
              <a:rPr lang="en-US" dirty="0" err="1"/>
              <a:t>bron</a:t>
            </a:r>
            <a:r>
              <a:rPr lang="en-US" dirty="0"/>
              <a:t> in de </a:t>
            </a:r>
            <a:r>
              <a:rPr lang="en-US" dirty="0" err="1"/>
              <a:t>landbouw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DAF43-581E-44E2-4807-3999947B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742333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0808B3F3-159F-4EDB-8FF3-42411BE8ABCD}"/>
    </a:ext>
  </a:extLst>
</a:theme>
</file>

<file path=ppt/theme/theme10.xml><?xml version="1.0" encoding="utf-8"?>
<a:theme xmlns:a="http://schemas.openxmlformats.org/drawingml/2006/main" name="Rijkshuisstijl Mintgroen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88F348BF-961C-432D-8943-053223C08343}"/>
    </a:ext>
  </a:extLst>
</a:theme>
</file>

<file path=ppt/theme/theme11.xml><?xml version="1.0" encoding="utf-8"?>
<a:theme xmlns:a="http://schemas.openxmlformats.org/drawingml/2006/main" name="Rijkshuisstijl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EE1EDDF9-44DD-4242-A804-C220E358788C}"/>
    </a:ext>
  </a:extLst>
</a:theme>
</file>

<file path=ppt/theme/theme12.xml><?xml version="1.0" encoding="utf-8"?>
<a:theme xmlns:a="http://schemas.openxmlformats.org/drawingml/2006/main" name="Rijkshuisstijl Violet">
  <a:themeElements>
    <a:clrScheme name="Rijks Oranje">
      <a:dk1>
        <a:srgbClr val="000000"/>
      </a:dk1>
      <a:lt1>
        <a:srgbClr val="FFFFFF"/>
      </a:lt1>
      <a:dk2>
        <a:srgbClr val="E17000"/>
      </a:dk2>
      <a:lt2>
        <a:srgbClr val="FBE9D8"/>
      </a:lt2>
      <a:accent1>
        <a:srgbClr val="777C00"/>
      </a:accent1>
      <a:accent2>
        <a:srgbClr val="42145F"/>
      </a:accent2>
      <a:accent3>
        <a:srgbClr val="00689A"/>
      </a:accent3>
      <a:accent4>
        <a:srgbClr val="663227"/>
      </a:accent4>
      <a:accent5>
        <a:srgbClr val="38870D"/>
      </a:accent5>
      <a:accent6>
        <a:srgbClr val="FFB612"/>
      </a:accent6>
      <a:hlink>
        <a:srgbClr val="E17000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7466FC9E-56E5-49A4-B1C8-66A152A584CE}"/>
    </a:ext>
  </a:extLst>
</a:theme>
</file>

<file path=ppt/theme/theme13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D3D20115-AE46-4A9D-B5CB-DB5BD7727E54}"/>
    </a:ext>
  </a:extLst>
</a:theme>
</file>

<file path=ppt/theme/theme14.xml><?xml version="1.0" encoding="utf-8"?>
<a:theme xmlns:a="http://schemas.openxmlformats.org/drawingml/2006/main" name="Rijkshuisstijl Bruin">
  <a:themeElements>
    <a:clrScheme name="Rijks Bruin 1">
      <a:dk1>
        <a:srgbClr val="000000"/>
      </a:dk1>
      <a:lt1>
        <a:srgbClr val="FFFFFF"/>
      </a:lt1>
      <a:dk2>
        <a:srgbClr val="94700A"/>
      </a:dk2>
      <a:lt2>
        <a:srgbClr val="EFEADA"/>
      </a:lt2>
      <a:accent1>
        <a:srgbClr val="42145F"/>
      </a:accent1>
      <a:accent2>
        <a:srgbClr val="F9E11E"/>
      </a:accent2>
      <a:accent3>
        <a:srgbClr val="38870D"/>
      </a:accent3>
      <a:accent4>
        <a:srgbClr val="D52A1C"/>
      </a:accent4>
      <a:accent5>
        <a:srgbClr val="017BC6"/>
      </a:accent5>
      <a:accent6>
        <a:srgbClr val="E17000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B2ADCE66-0746-4298-9DB5-8E18C787113E}"/>
    </a:ext>
  </a:extLst>
</a:theme>
</file>

<file path=ppt/theme/theme15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FE370F1-35D5-49F6-BFFE-A85E947D0953}"/>
    </a:ext>
  </a:extLst>
</a:theme>
</file>

<file path=ppt/theme/theme16.xml><?xml version="1.0" encoding="utf-8"?>
<a:theme xmlns:a="http://schemas.openxmlformats.org/drawingml/2006/main" name="Rijkshuisstijl Donkerbruin">
  <a:themeElements>
    <a:clrScheme name="Rijks Donker Bruin">
      <a:dk1>
        <a:srgbClr val="000000"/>
      </a:dk1>
      <a:lt1>
        <a:srgbClr val="FFFFFF"/>
      </a:lt1>
      <a:dk2>
        <a:srgbClr val="663227"/>
      </a:dk2>
      <a:lt2>
        <a:srgbClr val="E7E1DE"/>
      </a:lt2>
      <a:accent1>
        <a:srgbClr val="A90061"/>
      </a:accent1>
      <a:accent2>
        <a:srgbClr val="D52A1C"/>
      </a:accent2>
      <a:accent3>
        <a:srgbClr val="FFB612"/>
      </a:accent3>
      <a:accent4>
        <a:srgbClr val="017BC6"/>
      </a:accent4>
      <a:accent5>
        <a:srgbClr val="38870D"/>
      </a:accent5>
      <a:accent6>
        <a:srgbClr val="F9E11E"/>
      </a:accent6>
      <a:hlink>
        <a:srgbClr val="663227"/>
      </a:hlink>
      <a:folHlink>
        <a:srgbClr val="D1C1BD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C74E47B7-AC63-4102-B7DC-C232DC71E0E6}"/>
    </a:ext>
  </a:extLst>
</a:theme>
</file>

<file path=ppt/theme/theme17.xml><?xml version="1.0" encoding="utf-8"?>
<a:theme xmlns:a="http://schemas.openxmlformats.org/drawingml/2006/main" name="1_Rijkshuisstijl Violet">
  <a:themeElements>
    <a:clrScheme name="Rijks Violet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DC5AE76-CE47-4EDD-95EA-78AC8B5181CA}"/>
    </a:ext>
  </a:extLst>
</a:theme>
</file>

<file path=ppt/theme/theme18.xml><?xml version="1.0" encoding="utf-8"?>
<a:theme xmlns:a="http://schemas.openxmlformats.org/drawingml/2006/main" name="RijksoverheidInhoud">
  <a:themeElements>
    <a:clrScheme name="RijksoverheidInhoud 1">
      <a:dk1>
        <a:srgbClr val="000000"/>
      </a:dk1>
      <a:lt1>
        <a:srgbClr val="FFFFFF"/>
      </a:lt1>
      <a:dk2>
        <a:srgbClr val="947100"/>
      </a:dk2>
      <a:lt2>
        <a:srgbClr val="275937"/>
      </a:lt2>
      <a:accent1>
        <a:srgbClr val="E17000"/>
      </a:accent1>
      <a:accent2>
        <a:srgbClr val="CA005D"/>
      </a:accent2>
      <a:accent3>
        <a:srgbClr val="FFFFFF"/>
      </a:accent3>
      <a:accent4>
        <a:srgbClr val="000000"/>
      </a:accent4>
      <a:accent5>
        <a:srgbClr val="EEBBAA"/>
      </a:accent5>
      <a:accent6>
        <a:srgbClr val="B70053"/>
      </a:accent6>
      <a:hlink>
        <a:srgbClr val="A90061"/>
      </a:hlink>
      <a:folHlink>
        <a:srgbClr val="42145F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jksoverheidInhoud 1">
        <a:dk1>
          <a:srgbClr val="000000"/>
        </a:dk1>
        <a:lt1>
          <a:srgbClr val="FFFFFF"/>
        </a:lt1>
        <a:dk2>
          <a:srgbClr val="947100"/>
        </a:dk2>
        <a:lt2>
          <a:srgbClr val="275937"/>
        </a:lt2>
        <a:accent1>
          <a:srgbClr val="E17000"/>
        </a:accent1>
        <a:accent2>
          <a:srgbClr val="CA005D"/>
        </a:accent2>
        <a:accent3>
          <a:srgbClr val="FFFFFF"/>
        </a:accent3>
        <a:accent4>
          <a:srgbClr val="000000"/>
        </a:accent4>
        <a:accent5>
          <a:srgbClr val="EEBBAA"/>
        </a:accent5>
        <a:accent6>
          <a:srgbClr val="B70053"/>
        </a:accent6>
        <a:hlink>
          <a:srgbClr val="A90061"/>
        </a:hlink>
        <a:folHlink>
          <a:srgbClr val="421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RijksoverheidInhoud">
  <a:themeElements>
    <a:clrScheme name="RijksoverheidInhoud 1">
      <a:dk1>
        <a:srgbClr val="000000"/>
      </a:dk1>
      <a:lt1>
        <a:srgbClr val="FFFFFF"/>
      </a:lt1>
      <a:dk2>
        <a:srgbClr val="947100"/>
      </a:dk2>
      <a:lt2>
        <a:srgbClr val="275937"/>
      </a:lt2>
      <a:accent1>
        <a:srgbClr val="E17000"/>
      </a:accent1>
      <a:accent2>
        <a:srgbClr val="CA005D"/>
      </a:accent2>
      <a:accent3>
        <a:srgbClr val="FFFFFF"/>
      </a:accent3>
      <a:accent4>
        <a:srgbClr val="000000"/>
      </a:accent4>
      <a:accent5>
        <a:srgbClr val="EEBBAA"/>
      </a:accent5>
      <a:accent6>
        <a:srgbClr val="B70053"/>
      </a:accent6>
      <a:hlink>
        <a:srgbClr val="A90061"/>
      </a:hlink>
      <a:folHlink>
        <a:srgbClr val="42145F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jksoverheidInhoud 1">
        <a:dk1>
          <a:srgbClr val="000000"/>
        </a:dk1>
        <a:lt1>
          <a:srgbClr val="FFFFFF"/>
        </a:lt1>
        <a:dk2>
          <a:srgbClr val="947100"/>
        </a:dk2>
        <a:lt2>
          <a:srgbClr val="275937"/>
        </a:lt2>
        <a:accent1>
          <a:srgbClr val="E17000"/>
        </a:accent1>
        <a:accent2>
          <a:srgbClr val="CA005D"/>
        </a:accent2>
        <a:accent3>
          <a:srgbClr val="FFFFFF"/>
        </a:accent3>
        <a:accent4>
          <a:srgbClr val="000000"/>
        </a:accent4>
        <a:accent5>
          <a:srgbClr val="EEBBAA"/>
        </a:accent5>
        <a:accent6>
          <a:srgbClr val="B70053"/>
        </a:accent6>
        <a:hlink>
          <a:srgbClr val="A90061"/>
        </a:hlink>
        <a:folHlink>
          <a:srgbClr val="421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jkshuisstijl Rood">
  <a:themeElements>
    <a:clrScheme name="Rijks Rood">
      <a:dk1>
        <a:srgbClr val="000000"/>
      </a:dk1>
      <a:lt1>
        <a:srgbClr val="FFFFFF"/>
      </a:lt1>
      <a:dk2>
        <a:srgbClr val="D52A1C"/>
      </a:dk2>
      <a:lt2>
        <a:srgbClr val="F8DFDC"/>
      </a:lt2>
      <a:accent1>
        <a:srgbClr val="38870D"/>
      </a:accent1>
      <a:accent2>
        <a:srgbClr val="42145F"/>
      </a:accent2>
      <a:accent3>
        <a:srgbClr val="E17000"/>
      </a:accent3>
      <a:accent4>
        <a:srgbClr val="777C00"/>
      </a:accent4>
      <a:accent5>
        <a:srgbClr val="75D1B5"/>
      </a:accent5>
      <a:accent6>
        <a:srgbClr val="F9E11E"/>
      </a:accent6>
      <a:hlink>
        <a:srgbClr val="D52A1C"/>
      </a:hlink>
      <a:folHlink>
        <a:srgbClr val="F2BEBA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792B163A-032B-4717-A9BB-FF90A839D9E4}"/>
    </a:ext>
  </a:extLst>
</a:theme>
</file>

<file path=ppt/theme/theme20.xml><?xml version="1.0" encoding="utf-8"?>
<a:theme xmlns:a="http://schemas.openxmlformats.org/drawingml/2006/main" name="RijksoverheidInhoud">
  <a:themeElements>
    <a:clrScheme name="Wim">
      <a:dk1>
        <a:srgbClr val="000000"/>
      </a:dk1>
      <a:lt1>
        <a:srgbClr val="FFFFFF"/>
      </a:lt1>
      <a:dk2>
        <a:srgbClr val="002E60"/>
      </a:dk2>
      <a:lt2>
        <a:srgbClr val="275937"/>
      </a:lt2>
      <a:accent1>
        <a:srgbClr val="FFFFFF"/>
      </a:accent1>
      <a:accent2>
        <a:srgbClr val="CA005D"/>
      </a:accent2>
      <a:accent3>
        <a:srgbClr val="FFFFFF"/>
      </a:accent3>
      <a:accent4>
        <a:srgbClr val="000000"/>
      </a:accent4>
      <a:accent5>
        <a:srgbClr val="EEBBAA"/>
      </a:accent5>
      <a:accent6>
        <a:srgbClr val="B70053"/>
      </a:accent6>
      <a:hlink>
        <a:srgbClr val="A90061"/>
      </a:hlink>
      <a:folHlink>
        <a:srgbClr val="42145F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jksoverheidInhoud 1">
        <a:dk1>
          <a:srgbClr val="000000"/>
        </a:dk1>
        <a:lt1>
          <a:srgbClr val="FFFFFF"/>
        </a:lt1>
        <a:dk2>
          <a:srgbClr val="947100"/>
        </a:dk2>
        <a:lt2>
          <a:srgbClr val="275937"/>
        </a:lt2>
        <a:accent1>
          <a:srgbClr val="E17000"/>
        </a:accent1>
        <a:accent2>
          <a:srgbClr val="CA005D"/>
        </a:accent2>
        <a:accent3>
          <a:srgbClr val="FFFFFF"/>
        </a:accent3>
        <a:accent4>
          <a:srgbClr val="000000"/>
        </a:accent4>
        <a:accent5>
          <a:srgbClr val="EEBBAA"/>
        </a:accent5>
        <a:accent6>
          <a:srgbClr val="B70053"/>
        </a:accent6>
        <a:hlink>
          <a:srgbClr val="A90061"/>
        </a:hlink>
        <a:folHlink>
          <a:srgbClr val="421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RijksoverheidInhoud">
  <a:themeElements>
    <a:clrScheme name="Wim">
      <a:dk1>
        <a:srgbClr val="000000"/>
      </a:dk1>
      <a:lt1>
        <a:srgbClr val="FFFFFF"/>
      </a:lt1>
      <a:dk2>
        <a:srgbClr val="002E60"/>
      </a:dk2>
      <a:lt2>
        <a:srgbClr val="275937"/>
      </a:lt2>
      <a:accent1>
        <a:srgbClr val="FFFFFF"/>
      </a:accent1>
      <a:accent2>
        <a:srgbClr val="CA005D"/>
      </a:accent2>
      <a:accent3>
        <a:srgbClr val="FFFFFF"/>
      </a:accent3>
      <a:accent4>
        <a:srgbClr val="000000"/>
      </a:accent4>
      <a:accent5>
        <a:srgbClr val="EEBBAA"/>
      </a:accent5>
      <a:accent6>
        <a:srgbClr val="B70053"/>
      </a:accent6>
      <a:hlink>
        <a:srgbClr val="A90061"/>
      </a:hlink>
      <a:folHlink>
        <a:srgbClr val="42145F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399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jksoverheidInhoud 1">
        <a:dk1>
          <a:srgbClr val="000000"/>
        </a:dk1>
        <a:lt1>
          <a:srgbClr val="FFFFFF"/>
        </a:lt1>
        <a:dk2>
          <a:srgbClr val="947100"/>
        </a:dk2>
        <a:lt2>
          <a:srgbClr val="275937"/>
        </a:lt2>
        <a:accent1>
          <a:srgbClr val="E17000"/>
        </a:accent1>
        <a:accent2>
          <a:srgbClr val="CA005D"/>
        </a:accent2>
        <a:accent3>
          <a:srgbClr val="FFFFFF"/>
        </a:accent3>
        <a:accent4>
          <a:srgbClr val="000000"/>
        </a:accent4>
        <a:accent5>
          <a:srgbClr val="EEBBAA"/>
        </a:accent5>
        <a:accent6>
          <a:srgbClr val="B70053"/>
        </a:accent6>
        <a:hlink>
          <a:srgbClr val="A90061"/>
        </a:hlink>
        <a:folHlink>
          <a:srgbClr val="421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ijkshuisstijl Roze">
  <a:themeElements>
    <a:clrScheme name="Aangepast 57">
      <a:dk1>
        <a:srgbClr val="000000"/>
      </a:dk1>
      <a:lt1>
        <a:srgbClr val="FFFFFF"/>
      </a:lt1>
      <a:dk2>
        <a:srgbClr val="F092CD"/>
      </a:dk2>
      <a:lt2>
        <a:srgbClr val="FCEEF7"/>
      </a:lt2>
      <a:accent1>
        <a:srgbClr val="CA005D"/>
      </a:accent1>
      <a:accent2>
        <a:srgbClr val="42145F"/>
      </a:accent2>
      <a:accent3>
        <a:srgbClr val="00689A"/>
      </a:accent3>
      <a:accent4>
        <a:srgbClr val="663227"/>
      </a:accent4>
      <a:accent5>
        <a:srgbClr val="275837"/>
      </a:accent5>
      <a:accent6>
        <a:srgbClr val="75D1B5"/>
      </a:accent6>
      <a:hlink>
        <a:srgbClr val="F092C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3C3B0D02-137B-495E-9C4F-224C08F46BDB}"/>
    </a:ext>
  </a:extLst>
</a:theme>
</file>

<file path=ppt/theme/theme4.xml><?xml version="1.0" encoding="utf-8"?>
<a:theme xmlns:a="http://schemas.openxmlformats.org/drawingml/2006/main" name="Rijkshuisstijl Donkergeel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96179DF-24A7-434A-BDA5-71D8B57FF8C6}"/>
    </a:ext>
  </a:extLst>
</a:theme>
</file>

<file path=ppt/theme/theme5.xml><?xml version="1.0" encoding="utf-8"?>
<a:theme xmlns:a="http://schemas.openxmlformats.org/drawingml/2006/main" name="Rijkshuisstijl Donkergroen">
  <a:themeElements>
    <a:clrScheme name="Rijks Donkergroen">
      <a:dk1>
        <a:srgbClr val="000000"/>
      </a:dk1>
      <a:lt1>
        <a:srgbClr val="FFFFFF"/>
      </a:lt1>
      <a:dk2>
        <a:srgbClr val="275837"/>
      </a:dk2>
      <a:lt2>
        <a:srgbClr val="DEE5E1"/>
      </a:lt2>
      <a:accent1>
        <a:srgbClr val="F092CD"/>
      </a:accent1>
      <a:accent2>
        <a:srgbClr val="FFB612"/>
      </a:accent2>
      <a:accent3>
        <a:srgbClr val="8EC9E7"/>
      </a:accent3>
      <a:accent4>
        <a:srgbClr val="75D1B5"/>
      </a:accent4>
      <a:accent5>
        <a:srgbClr val="94700A"/>
      </a:accent5>
      <a:accent6>
        <a:srgbClr val="A90061"/>
      </a:accent6>
      <a:hlink>
        <a:srgbClr val="275837"/>
      </a:hlink>
      <a:folHlink>
        <a:srgbClr val="BDCDC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F7CF2878-7CD3-492D-8B18-E108F16E8BBD}"/>
    </a:ext>
  </a:extLst>
</a:theme>
</file>

<file path=ppt/theme/theme6.xml><?xml version="1.0" encoding="utf-8"?>
<a:theme xmlns:a="http://schemas.openxmlformats.org/drawingml/2006/main" name="Rijkshuisstijl Geel">
  <a:themeElements>
    <a:clrScheme name="Rijks Geel">
      <a:dk1>
        <a:srgbClr val="000000"/>
      </a:dk1>
      <a:lt1>
        <a:srgbClr val="FFFFFF"/>
      </a:lt1>
      <a:dk2>
        <a:srgbClr val="F9E11E"/>
      </a:dk2>
      <a:lt2>
        <a:srgbClr val="FEFBDC"/>
      </a:lt2>
      <a:accent1>
        <a:srgbClr val="94700A"/>
      </a:accent1>
      <a:accent2>
        <a:srgbClr val="00689A"/>
      </a:accent2>
      <a:accent3>
        <a:srgbClr val="42145F"/>
      </a:accent3>
      <a:accent4>
        <a:srgbClr val="38870D"/>
      </a:accent4>
      <a:accent5>
        <a:srgbClr val="777C00"/>
      </a:accent5>
      <a:accent6>
        <a:srgbClr val="A90061"/>
      </a:accent6>
      <a:hlink>
        <a:srgbClr val="94700A"/>
      </a:hlink>
      <a:folHlink>
        <a:srgbClr val="DFD4B4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D2AB6F90-4E2D-4ECF-A50A-E5DC9AAF3E07}"/>
    </a:ext>
  </a:extLst>
</a:theme>
</file>

<file path=ppt/theme/theme7.xml><?xml version="1.0" encoding="utf-8"?>
<a:theme xmlns:a="http://schemas.openxmlformats.org/drawingml/2006/main" name="Rijkshuisstijl Groen">
  <a:themeElements>
    <a:clrScheme name="Rijks Groen">
      <a:dk1>
        <a:srgbClr val="000000"/>
      </a:dk1>
      <a:lt1>
        <a:srgbClr val="FFFFFF"/>
      </a:lt1>
      <a:dk2>
        <a:srgbClr val="38870D"/>
      </a:dk2>
      <a:lt2>
        <a:srgbClr val="E0EDDB"/>
      </a:lt2>
      <a:accent1>
        <a:srgbClr val="F9E11E"/>
      </a:accent1>
      <a:accent2>
        <a:srgbClr val="663227"/>
      </a:accent2>
      <a:accent3>
        <a:srgbClr val="FFB612"/>
      </a:accent3>
      <a:accent4>
        <a:srgbClr val="275837"/>
      </a:accent4>
      <a:accent5>
        <a:srgbClr val="00689A"/>
      </a:accent5>
      <a:accent6>
        <a:srgbClr val="42145F"/>
      </a:accent6>
      <a:hlink>
        <a:srgbClr val="38870D"/>
      </a:hlink>
      <a:folHlink>
        <a:srgbClr val="E0EDDB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EC02DB9-FFDE-44F1-BC78-A77252E8F2FB}"/>
    </a:ext>
  </a:extLst>
</a:theme>
</file>

<file path=ppt/theme/theme8.xml><?xml version="1.0" encoding="utf-8"?>
<a:theme xmlns:a="http://schemas.openxmlformats.org/drawingml/2006/main" name="Rijkshuisstijl Hemelblauw">
  <a:themeElements>
    <a:clrScheme name="Aangepast 3">
      <a:dk1>
        <a:srgbClr val="000000"/>
      </a:dk1>
      <a:lt1>
        <a:srgbClr val="FFFFFF"/>
      </a:lt1>
      <a:dk2>
        <a:srgbClr val="007BC7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7EF8BB1F-16D7-477D-82D4-B4B75F0A769E}"/>
    </a:ext>
  </a:extLst>
</a:theme>
</file>

<file path=ppt/theme/theme9.xml><?xml version="1.0" encoding="utf-8"?>
<a:theme xmlns:a="http://schemas.openxmlformats.org/drawingml/2006/main" name="Rijkshuisstijl Lichtblau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59975D1E-7E09-42F2-A4D3-54712B2092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C343B960B2141AB0C7501552A82B1" ma:contentTypeVersion="2" ma:contentTypeDescription="Een nieuw document maken." ma:contentTypeScope="" ma:versionID="b4d489c80eb827de178a7bd21597fc28">
  <xsd:schema xmlns:xsd="http://www.w3.org/2001/XMLSchema" xmlns:xs="http://www.w3.org/2001/XMLSchema" xmlns:p="http://schemas.microsoft.com/office/2006/metadata/properties" xmlns:ns2="b84ce8f5-0adc-46c0-9494-99564f4bb7cd" targetNamespace="http://schemas.microsoft.com/office/2006/metadata/properties" ma:root="true" ma:fieldsID="726402660c04754c06bfa58bb7ec528d" ns2:_="">
    <xsd:import namespace="b84ce8f5-0adc-46c0-9494-99564f4bb7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ce8f5-0adc-46c0-9494-99564f4bb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B0092C-5AE1-4345-876E-ADC3BBDA4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B720B-A6F4-49A8-9556-6386C4FF9D7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b84ce8f5-0adc-46c0-9494-99564f4bb7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8AB65B-585D-48AB-B60E-41DA56633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ce8f5-0adc-46c0-9494-99564f4bb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Nederlands (1)</Template>
  <TotalTime>47936</TotalTime>
  <Words>884</Words>
  <Application>Microsoft Office PowerPoint</Application>
  <PresentationFormat>Widescreen</PresentationFormat>
  <Paragraphs>194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15</vt:i4>
      </vt:variant>
    </vt:vector>
  </HeadingPairs>
  <TitlesOfParts>
    <vt:vector size="40" baseType="lpstr">
      <vt:lpstr>Arial</vt:lpstr>
      <vt:lpstr>Calibri</vt:lpstr>
      <vt:lpstr>Verdana</vt:lpstr>
      <vt:lpstr>Wingdings</vt:lpstr>
      <vt:lpstr>Rijkshuisstijl Robijnrood</vt:lpstr>
      <vt:lpstr>Rijkshuisstijl Rood</vt:lpstr>
      <vt:lpstr>Rijkshuisstijl Roze</vt:lpstr>
      <vt:lpstr>Rijkshuisstijl Donkergeel</vt:lpstr>
      <vt:lpstr>Rijkshuisstijl Donkergroen</vt:lpstr>
      <vt:lpstr>Rijkshuisstijl Geel</vt:lpstr>
      <vt:lpstr>Rijkshuisstijl Groen</vt:lpstr>
      <vt:lpstr>Rijkshuisstijl Hemelblauw</vt:lpstr>
      <vt:lpstr>Rijkshuisstijl Lichtblauw</vt:lpstr>
      <vt:lpstr>Rijkshuisstijl Mintgroen</vt:lpstr>
      <vt:lpstr>Rijkshuisstijl Mosgroen</vt:lpstr>
      <vt:lpstr>Rijkshuisstijl Violet</vt:lpstr>
      <vt:lpstr>Rijkshuisstijl Paars</vt:lpstr>
      <vt:lpstr>Rijkshuisstijl Bruin</vt:lpstr>
      <vt:lpstr>Rijkshuisstijl Donkerblauw</vt:lpstr>
      <vt:lpstr>Rijkshuisstijl Donkerbruin</vt:lpstr>
      <vt:lpstr>1_Rijkshuisstijl Violet</vt:lpstr>
      <vt:lpstr>RijksoverheidInhoud</vt:lpstr>
      <vt:lpstr>RijksoverheidInhoud</vt:lpstr>
      <vt:lpstr>RijksoverheidInhoud</vt:lpstr>
      <vt:lpstr>RijksoverheidInhoud</vt:lpstr>
      <vt:lpstr>Technische Briefing</vt:lpstr>
      <vt:lpstr>Emissieregistratie</vt:lpstr>
      <vt:lpstr>Welke emissiecijfers worden getoond?</vt:lpstr>
      <vt:lpstr>Nationaal totaal (opgesplitst naar gas)</vt:lpstr>
      <vt:lpstr>Nationaal totaal (opgesplitst naar sector, internationale indeling)</vt:lpstr>
      <vt:lpstr>Nationaal totaal (opgesplitst naar sector uit klimaatakkoord)</vt:lpstr>
      <vt:lpstr>Klimaat en energie verkenning (PBL)</vt:lpstr>
      <vt:lpstr>Type bronnen in de landbouwsector</vt:lpstr>
      <vt:lpstr>Emissies per type bron in de landbouw</vt:lpstr>
      <vt:lpstr>Emissies landgebruik</vt:lpstr>
      <vt:lpstr>Landbouwgerelateerde  emissies onder landgebruik </vt:lpstr>
      <vt:lpstr>Emissies per NSO landbouwsector</vt:lpstr>
      <vt:lpstr>Emissies gecombineerd met economische cijfers  </vt:lpstr>
      <vt:lpstr>Vragen?  Emissieregistratie@rivm.nl</vt:lpstr>
      <vt:lpstr>Databronnen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Margreet van Zanten</dc:creator>
  <cp:lastModifiedBy>Margreet van Zanten</cp:lastModifiedBy>
  <cp:revision>157</cp:revision>
  <cp:lastPrinted>2023-02-24T16:32:15Z</cp:lastPrinted>
  <dcterms:created xsi:type="dcterms:W3CDTF">2022-06-15T12:25:40Z</dcterms:created>
  <dcterms:modified xsi:type="dcterms:W3CDTF">2024-11-13T09:09:24Z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0x010100B49C343B960B2141AB0C7501552A82B1</vt:lpwstr>
  </property>
</Properties>
</file>